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1" r:id="rId6"/>
    <p:sldId id="259" r:id="rId7"/>
    <p:sldId id="265" r:id="rId8"/>
    <p:sldId id="260" r:id="rId9"/>
    <p:sldId id="266" r:id="rId10"/>
    <p:sldId id="263" r:id="rId11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Viner Hand ITC" panose="03070502030502020203" pitchFamily="66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>
        <p:scale>
          <a:sx n="73" d="100"/>
          <a:sy n="73" d="100"/>
        </p:scale>
        <p:origin x="54" y="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1371600" y="1825625"/>
            <a:ext cx="10464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943600" y="57796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3" name="Google Shape;13;p3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420" y="2012325"/>
            <a:ext cx="14363628" cy="97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29200" y="4860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0" name="Google Shape;20;p4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33050" y="-2447600"/>
            <a:ext cx="10070848" cy="121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3141" y="-372725"/>
            <a:ext cx="6019468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341325" y="1320150"/>
            <a:ext cx="10115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Calibri"/>
              <a:buNone/>
              <a:defRPr sz="7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257788" y="63226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8" name="Google Shape;28;p5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04375" y="-3141100"/>
            <a:ext cx="14276383" cy="1314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5846" y="-2581050"/>
            <a:ext cx="10613326" cy="1373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473475" y="4810025"/>
            <a:ext cx="5565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9248936" y="4810025"/>
            <a:ext cx="5565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37" name="Google Shape;37;p6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829825" y="5200450"/>
            <a:ext cx="53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9340342" y="5200450"/>
            <a:ext cx="5318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44" name="Google Shape;44;p7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45" name="Google Shape;45;p7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48" y="7200844"/>
            <a:ext cx="10255699" cy="6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8553" y="-3267876"/>
            <a:ext cx="9490500" cy="94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51" name="Google Shape;51;p8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6200" y="-1571137"/>
            <a:ext cx="16193167" cy="82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710224"/>
            <a:ext cx="16955909" cy="8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33500" y="2453613"/>
            <a:ext cx="10536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9265800" y="42828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3910500" y="4488450"/>
            <a:ext cx="53553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0" name="Google Shape;60;p9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5537" y="6343188"/>
            <a:ext cx="8652673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888" y="-4349212"/>
            <a:ext cx="8652673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1335100" y="2851450"/>
            <a:ext cx="111924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12028172" y="5147775"/>
            <a:ext cx="4014900" cy="3011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162988" y="47847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9" name="Google Shape;69;p10"/>
          <p:cNvSpPr txBox="1"/>
          <p:nvPr/>
        </p:nvSpPr>
        <p:spPr>
          <a:xfrm>
            <a:off x="2450204" y="867046"/>
            <a:ext cx="27876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1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COMPANY NAME</a:t>
            </a:r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6149963" y="675638"/>
            <a:ext cx="1109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01/20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0900" y="-3971987"/>
            <a:ext cx="11611551" cy="1161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55125" y="1972875"/>
            <a:ext cx="10829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600"/>
              <a:buFont typeface="Archivo Black"/>
              <a:buNone/>
              <a:defRPr sz="7600" i="0" u="none" strike="noStrike" cap="none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860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–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–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»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Char char="•"/>
              <a:defRPr sz="2100" i="0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43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32.png"/><Relationship Id="rId4" Type="http://schemas.microsoft.com/office/2007/relationships/hdphoto" Target="../media/hdphoto6.wdp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8.wdp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1.wdp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67DD0C50-35CD-F959-97D8-6D5B73D0E6C5}"/>
              </a:ext>
            </a:extLst>
          </p:cNvPr>
          <p:cNvSpPr/>
          <p:nvPr/>
        </p:nvSpPr>
        <p:spPr>
          <a:xfrm>
            <a:off x="16088681" y="445937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011539"/>
            <a:ext cx="9579500" cy="282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6776" y="-746189"/>
            <a:ext cx="6536799" cy="1117112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/>
          <p:nvPr/>
        </p:nvSpPr>
        <p:spPr>
          <a:xfrm>
            <a:off x="1028700" y="5174761"/>
            <a:ext cx="1868087" cy="2762547"/>
          </a:xfrm>
          <a:custGeom>
            <a:avLst/>
            <a:gdLst/>
            <a:ahLst/>
            <a:cxnLst/>
            <a:rect l="l" t="t" r="r" b="b"/>
            <a:pathLst>
              <a:path w="2307590" h="3412490" extrusionOk="0">
                <a:moveTo>
                  <a:pt x="2307590" y="2264410"/>
                </a:moveTo>
                <a:lnTo>
                  <a:pt x="2307590" y="0"/>
                </a:lnTo>
                <a:lnTo>
                  <a:pt x="1521460" y="0"/>
                </a:lnTo>
                <a:lnTo>
                  <a:pt x="1521460" y="2244090"/>
                </a:lnTo>
                <a:cubicBezTo>
                  <a:pt x="1521460" y="2397760"/>
                  <a:pt x="1488440" y="2512060"/>
                  <a:pt x="1423670" y="2585720"/>
                </a:cubicBezTo>
                <a:cubicBezTo>
                  <a:pt x="1360170" y="2656840"/>
                  <a:pt x="1271270" y="2689860"/>
                  <a:pt x="1150620" y="2689860"/>
                </a:cubicBezTo>
                <a:cubicBezTo>
                  <a:pt x="1029970" y="2689860"/>
                  <a:pt x="942340" y="2655570"/>
                  <a:pt x="880110" y="2585720"/>
                </a:cubicBezTo>
                <a:cubicBezTo>
                  <a:pt x="815340" y="2512060"/>
                  <a:pt x="783590" y="2397760"/>
                  <a:pt x="783590" y="2244090"/>
                </a:cubicBezTo>
                <a:lnTo>
                  <a:pt x="783590" y="0"/>
                </a:lnTo>
                <a:lnTo>
                  <a:pt x="0" y="0"/>
                </a:lnTo>
                <a:lnTo>
                  <a:pt x="0" y="2264410"/>
                </a:lnTo>
                <a:cubicBezTo>
                  <a:pt x="0" y="2446020"/>
                  <a:pt x="26670" y="2609850"/>
                  <a:pt x="78740" y="2750820"/>
                </a:cubicBezTo>
                <a:cubicBezTo>
                  <a:pt x="132080" y="2895600"/>
                  <a:pt x="209550" y="3017520"/>
                  <a:pt x="311150" y="3116580"/>
                </a:cubicBezTo>
                <a:cubicBezTo>
                  <a:pt x="411480" y="3214370"/>
                  <a:pt x="534670" y="3289300"/>
                  <a:pt x="678180" y="3338830"/>
                </a:cubicBezTo>
                <a:cubicBezTo>
                  <a:pt x="817880" y="3387090"/>
                  <a:pt x="976630" y="3412490"/>
                  <a:pt x="1151890" y="3412490"/>
                </a:cubicBezTo>
                <a:cubicBezTo>
                  <a:pt x="1325880" y="3412490"/>
                  <a:pt x="1485900" y="3388360"/>
                  <a:pt x="1625600" y="3340100"/>
                </a:cubicBezTo>
                <a:cubicBezTo>
                  <a:pt x="1769110" y="3290570"/>
                  <a:pt x="1893570" y="3215640"/>
                  <a:pt x="1995170" y="3117850"/>
                </a:cubicBezTo>
                <a:cubicBezTo>
                  <a:pt x="2096770" y="3020060"/>
                  <a:pt x="2175510" y="2896870"/>
                  <a:pt x="2228850" y="2753360"/>
                </a:cubicBezTo>
                <a:cubicBezTo>
                  <a:pt x="2280920" y="2609850"/>
                  <a:pt x="2307590" y="2446020"/>
                  <a:pt x="2307590" y="2264410"/>
                </a:cubicBezTo>
                <a:close/>
              </a:path>
            </a:pathLst>
          </a:custGeom>
          <a:solidFill>
            <a:srgbClr val="F7C917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3079418" y="5174761"/>
            <a:ext cx="1858433" cy="2761519"/>
          </a:xfrm>
          <a:custGeom>
            <a:avLst/>
            <a:gdLst/>
            <a:ahLst/>
            <a:cxnLst/>
            <a:rect l="l" t="t" r="r" b="b"/>
            <a:pathLst>
              <a:path w="2258060" h="3355340" extrusionOk="0">
                <a:moveTo>
                  <a:pt x="1649730" y="77470"/>
                </a:moveTo>
                <a:cubicBezTo>
                  <a:pt x="1518920" y="26670"/>
                  <a:pt x="1366520" y="0"/>
                  <a:pt x="1196340" y="0"/>
                </a:cubicBezTo>
                <a:lnTo>
                  <a:pt x="0" y="0"/>
                </a:lnTo>
                <a:lnTo>
                  <a:pt x="0" y="3355340"/>
                </a:lnTo>
                <a:lnTo>
                  <a:pt x="783590" y="3355340"/>
                </a:lnTo>
                <a:lnTo>
                  <a:pt x="783590" y="2137410"/>
                </a:lnTo>
                <a:lnTo>
                  <a:pt x="1196340" y="2137410"/>
                </a:lnTo>
                <a:cubicBezTo>
                  <a:pt x="1352550" y="2137410"/>
                  <a:pt x="1497330" y="2110740"/>
                  <a:pt x="1626870" y="2058670"/>
                </a:cubicBezTo>
                <a:cubicBezTo>
                  <a:pt x="1757680" y="2006600"/>
                  <a:pt x="1870710" y="1931670"/>
                  <a:pt x="1964690" y="1836420"/>
                </a:cubicBezTo>
                <a:cubicBezTo>
                  <a:pt x="2058670" y="1741170"/>
                  <a:pt x="2132330" y="1624330"/>
                  <a:pt x="2183130" y="1489710"/>
                </a:cubicBezTo>
                <a:cubicBezTo>
                  <a:pt x="2232660" y="1357630"/>
                  <a:pt x="2258060" y="1209040"/>
                  <a:pt x="2258060" y="1049020"/>
                </a:cubicBezTo>
                <a:cubicBezTo>
                  <a:pt x="2258060" y="901700"/>
                  <a:pt x="2235200" y="763270"/>
                  <a:pt x="2190750" y="636270"/>
                </a:cubicBezTo>
                <a:cubicBezTo>
                  <a:pt x="2145030" y="506730"/>
                  <a:pt x="2076450" y="392430"/>
                  <a:pt x="1986280" y="298450"/>
                </a:cubicBezTo>
                <a:cubicBezTo>
                  <a:pt x="1896110" y="205740"/>
                  <a:pt x="1781810" y="130810"/>
                  <a:pt x="1649730" y="77470"/>
                </a:cubicBezTo>
                <a:close/>
                <a:moveTo>
                  <a:pt x="783590" y="739140"/>
                </a:moveTo>
                <a:lnTo>
                  <a:pt x="1136650" y="739140"/>
                </a:lnTo>
                <a:cubicBezTo>
                  <a:pt x="1243330" y="739140"/>
                  <a:pt x="1322070" y="765810"/>
                  <a:pt x="1375410" y="820420"/>
                </a:cubicBezTo>
                <a:cubicBezTo>
                  <a:pt x="1430020" y="875030"/>
                  <a:pt x="1455420" y="951230"/>
                  <a:pt x="1455420" y="1051560"/>
                </a:cubicBezTo>
                <a:cubicBezTo>
                  <a:pt x="1455420" y="1168400"/>
                  <a:pt x="1427480" y="1258570"/>
                  <a:pt x="1372870" y="1319530"/>
                </a:cubicBezTo>
                <a:cubicBezTo>
                  <a:pt x="1320800" y="1377950"/>
                  <a:pt x="1243330" y="1405890"/>
                  <a:pt x="1135380" y="1405890"/>
                </a:cubicBezTo>
                <a:lnTo>
                  <a:pt x="783590" y="1405890"/>
                </a:lnTo>
                <a:lnTo>
                  <a:pt x="783590" y="739140"/>
                </a:lnTo>
                <a:close/>
              </a:path>
            </a:pathLst>
          </a:custGeom>
          <a:solidFill>
            <a:srgbClr val="F7C917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1"/>
          <p:cNvCxnSpPr>
            <a:cxnSpLocks/>
          </p:cNvCxnSpPr>
          <p:nvPr/>
        </p:nvCxnSpPr>
        <p:spPr>
          <a:xfrm>
            <a:off x="1028700" y="8956605"/>
            <a:ext cx="7302500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1" name="Google Shape;81;p11"/>
          <p:cNvGrpSpPr/>
          <p:nvPr/>
        </p:nvGrpSpPr>
        <p:grpSpPr>
          <a:xfrm rot="1127481">
            <a:off x="11921066" y="2324125"/>
            <a:ext cx="3565668" cy="816745"/>
            <a:chOff x="0" y="-47625"/>
            <a:chExt cx="939106" cy="215110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939106" cy="167485"/>
            </a:xfrm>
            <a:custGeom>
              <a:avLst/>
              <a:gdLst/>
              <a:ahLst/>
              <a:cxnLst/>
              <a:rect l="l" t="t" r="r" b="b"/>
              <a:pathLst>
                <a:path w="939106" h="167485" extrusionOk="0">
                  <a:moveTo>
                    <a:pt x="30397" y="0"/>
                  </a:moveTo>
                  <a:lnTo>
                    <a:pt x="908709" y="0"/>
                  </a:lnTo>
                  <a:cubicBezTo>
                    <a:pt x="916770" y="0"/>
                    <a:pt x="924502" y="3203"/>
                    <a:pt x="930203" y="8903"/>
                  </a:cubicBezTo>
                  <a:cubicBezTo>
                    <a:pt x="935903" y="14604"/>
                    <a:pt x="939106" y="22335"/>
                    <a:pt x="939106" y="30397"/>
                  </a:cubicBezTo>
                  <a:lnTo>
                    <a:pt x="939106" y="137087"/>
                  </a:lnTo>
                  <a:cubicBezTo>
                    <a:pt x="939106" y="153875"/>
                    <a:pt x="925497" y="167485"/>
                    <a:pt x="908709" y="167485"/>
                  </a:cubicBezTo>
                  <a:lnTo>
                    <a:pt x="30397" y="167485"/>
                  </a:lnTo>
                  <a:cubicBezTo>
                    <a:pt x="13609" y="167485"/>
                    <a:pt x="0" y="153875"/>
                    <a:pt x="0" y="137087"/>
                  </a:cubicBezTo>
                  <a:lnTo>
                    <a:pt x="0" y="30397"/>
                  </a:lnTo>
                  <a:cubicBezTo>
                    <a:pt x="0" y="13609"/>
                    <a:pt x="13609" y="0"/>
                    <a:pt x="30397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 txBox="1"/>
            <p:nvPr/>
          </p:nvSpPr>
          <p:spPr>
            <a:xfrm>
              <a:off x="0" y="-47625"/>
              <a:ext cx="939106" cy="215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1"/>
          <p:cNvSpPr/>
          <p:nvPr/>
        </p:nvSpPr>
        <p:spPr>
          <a:xfrm>
            <a:off x="1028700" y="685163"/>
            <a:ext cx="1134302" cy="687073"/>
          </a:xfrm>
          <a:custGeom>
            <a:avLst/>
            <a:gdLst/>
            <a:ahLst/>
            <a:cxnLst/>
            <a:rect l="l" t="t" r="r" b="b"/>
            <a:pathLst>
              <a:path w="1134302" h="687073" extrusionOk="0">
                <a:moveTo>
                  <a:pt x="0" y="0"/>
                </a:moveTo>
                <a:lnTo>
                  <a:pt x="1134302" y="0"/>
                </a:lnTo>
                <a:lnTo>
                  <a:pt x="1134302" y="687074"/>
                </a:lnTo>
                <a:lnTo>
                  <a:pt x="0" y="68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85" name="Google Shape;85;p11"/>
          <p:cNvSpPr txBox="1"/>
          <p:nvPr/>
        </p:nvSpPr>
        <p:spPr>
          <a:xfrm>
            <a:off x="5299442" y="5368677"/>
            <a:ext cx="7689116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ts val="12000"/>
              </a:lnSpc>
              <a:buNone/>
            </a:pPr>
            <a:r>
              <a:rPr lang="en-US" sz="13000" b="0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Veri</a:t>
            </a:r>
          </a:p>
          <a:p>
            <a:pPr marL="0" marR="0" lvl="0" indent="0" rtl="0">
              <a:lnSpc>
                <a:spcPts val="12000"/>
              </a:lnSpc>
              <a:buNone/>
            </a:pPr>
            <a:r>
              <a:rPr lang="en-US" sz="13000" b="0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Random</a:t>
            </a:r>
            <a:endParaRPr lang="en-US" sz="130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Google Shape;86;p11"/>
          <p:cNvSpPr txBox="1"/>
          <p:nvPr/>
        </p:nvSpPr>
        <p:spPr>
          <a:xfrm rot="1149132">
            <a:off x="11976979" y="2547087"/>
            <a:ext cx="3510756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5" b="0" i="0" u="none" strike="noStrike" cap="none" dirty="0">
                <a:solidFill>
                  <a:schemeClr val="accent3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PRESENTATION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2500364" y="585500"/>
            <a:ext cx="468719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accent4"/>
                </a:solidFill>
                <a:latin typeface="Viner Hand ITC" panose="03070502030502020203" pitchFamily="66" charset="0"/>
                <a:ea typeface="Archivo Black"/>
                <a:cs typeface="Archivo Black"/>
                <a:sym typeface="Archivo Black"/>
              </a:rPr>
              <a:t>Flux Hub</a:t>
            </a:r>
            <a:endParaRPr sz="4800" dirty="0">
              <a:solidFill>
                <a:schemeClr val="accent4"/>
              </a:solidFill>
              <a:latin typeface="Viner Hand ITC" panose="03070502030502020203" pitchFamily="66" charset="0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16211244" y="780136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01/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951FC30D-6FC7-0FB9-C0E2-65A778F906E6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9449" y="6389925"/>
            <a:ext cx="14156600" cy="1165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8150" y="-4011687"/>
            <a:ext cx="13237975" cy="116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8"/>
          <p:cNvGrpSpPr/>
          <p:nvPr/>
        </p:nvGrpSpPr>
        <p:grpSpPr>
          <a:xfrm>
            <a:off x="1028700" y="729563"/>
            <a:ext cx="4160225" cy="886398"/>
            <a:chOff x="0" y="-77116"/>
            <a:chExt cx="5546967" cy="1181865"/>
          </a:xfrm>
        </p:grpSpPr>
        <p:sp>
          <p:nvSpPr>
            <p:cNvPr id="214" name="Google Shape;214;p18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1830307" y="-77116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1028700" y="3777868"/>
            <a:ext cx="1573527" cy="1754353"/>
            <a:chOff x="0" y="-47625"/>
            <a:chExt cx="414427" cy="462052"/>
          </a:xfrm>
        </p:grpSpPr>
        <p:sp>
          <p:nvSpPr>
            <p:cNvPr id="217" name="Google Shape;217;p18"/>
            <p:cNvSpPr/>
            <p:nvPr/>
          </p:nvSpPr>
          <p:spPr>
            <a:xfrm>
              <a:off x="0" y="0"/>
              <a:ext cx="414427" cy="414427"/>
            </a:xfrm>
            <a:custGeom>
              <a:avLst/>
              <a:gdLst/>
              <a:ahLst/>
              <a:cxnLst/>
              <a:rect l="l" t="t" r="r" b="b"/>
              <a:pathLst>
                <a:path w="414427" h="414427" extrusionOk="0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0" y="-47625"/>
              <a:ext cx="414427" cy="46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9105707" y="3777868"/>
            <a:ext cx="1573527" cy="1754353"/>
            <a:chOff x="0" y="-47625"/>
            <a:chExt cx="414427" cy="462052"/>
          </a:xfrm>
        </p:grpSpPr>
        <p:sp>
          <p:nvSpPr>
            <p:cNvPr id="220" name="Google Shape;220;p18"/>
            <p:cNvSpPr/>
            <p:nvPr/>
          </p:nvSpPr>
          <p:spPr>
            <a:xfrm>
              <a:off x="0" y="0"/>
              <a:ext cx="414427" cy="414427"/>
            </a:xfrm>
            <a:custGeom>
              <a:avLst/>
              <a:gdLst/>
              <a:ahLst/>
              <a:cxnLst/>
              <a:rect l="l" t="t" r="r" b="b"/>
              <a:pathLst>
                <a:path w="414427" h="414427" extrusionOk="0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0" y="-47625"/>
              <a:ext cx="414427" cy="46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1028700" y="6820167"/>
            <a:ext cx="1573527" cy="1754353"/>
            <a:chOff x="0" y="-47625"/>
            <a:chExt cx="414427" cy="462052"/>
          </a:xfrm>
        </p:grpSpPr>
        <p:sp>
          <p:nvSpPr>
            <p:cNvPr id="223" name="Google Shape;223;p18"/>
            <p:cNvSpPr/>
            <p:nvPr/>
          </p:nvSpPr>
          <p:spPr>
            <a:xfrm>
              <a:off x="0" y="0"/>
              <a:ext cx="414427" cy="414427"/>
            </a:xfrm>
            <a:custGeom>
              <a:avLst/>
              <a:gdLst/>
              <a:ahLst/>
              <a:cxnLst/>
              <a:rect l="l" t="t" r="r" b="b"/>
              <a:pathLst>
                <a:path w="414427" h="414427" extrusionOk="0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0" y="-47625"/>
              <a:ext cx="414427" cy="46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9105707" y="6820167"/>
            <a:ext cx="1573527" cy="1754353"/>
            <a:chOff x="0" y="-47625"/>
            <a:chExt cx="414427" cy="462052"/>
          </a:xfrm>
        </p:grpSpPr>
        <p:sp>
          <p:nvSpPr>
            <p:cNvPr id="226" name="Google Shape;226;p18"/>
            <p:cNvSpPr/>
            <p:nvPr/>
          </p:nvSpPr>
          <p:spPr>
            <a:xfrm>
              <a:off x="0" y="0"/>
              <a:ext cx="414427" cy="414427"/>
            </a:xfrm>
            <a:custGeom>
              <a:avLst/>
              <a:gdLst/>
              <a:ahLst/>
              <a:cxnLst/>
              <a:rect l="l" t="t" r="r" b="b"/>
              <a:pathLst>
                <a:path w="414427" h="414427" extrusionOk="0">
                  <a:moveTo>
                    <a:pt x="152523" y="0"/>
                  </a:moveTo>
                  <a:lnTo>
                    <a:pt x="261904" y="0"/>
                  </a:lnTo>
                  <a:cubicBezTo>
                    <a:pt x="346140" y="0"/>
                    <a:pt x="414427" y="68287"/>
                    <a:pt x="414427" y="152523"/>
                  </a:cubicBezTo>
                  <a:lnTo>
                    <a:pt x="414427" y="261904"/>
                  </a:lnTo>
                  <a:cubicBezTo>
                    <a:pt x="414427" y="346140"/>
                    <a:pt x="346140" y="414427"/>
                    <a:pt x="261904" y="414427"/>
                  </a:cubicBezTo>
                  <a:lnTo>
                    <a:pt x="152523" y="414427"/>
                  </a:lnTo>
                  <a:cubicBezTo>
                    <a:pt x="112072" y="414427"/>
                    <a:pt x="73277" y="398357"/>
                    <a:pt x="44673" y="369754"/>
                  </a:cubicBezTo>
                  <a:cubicBezTo>
                    <a:pt x="16069" y="341150"/>
                    <a:pt x="0" y="302355"/>
                    <a:pt x="0" y="261904"/>
                  </a:cubicBezTo>
                  <a:lnTo>
                    <a:pt x="0" y="152523"/>
                  </a:lnTo>
                  <a:cubicBezTo>
                    <a:pt x="0" y="68287"/>
                    <a:pt x="68287" y="0"/>
                    <a:pt x="152523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0" y="-47625"/>
              <a:ext cx="414427" cy="46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8"/>
          <p:cNvSpPr txBox="1"/>
          <p:nvPr/>
        </p:nvSpPr>
        <p:spPr>
          <a:xfrm>
            <a:off x="1028700" y="1928805"/>
            <a:ext cx="1160318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97"/>
              </a:lnSpc>
            </a:pPr>
            <a:r>
              <a:rPr lang="ru-RU" sz="9600" dirty="0">
                <a:solidFill>
                  <a:schemeClr val="accent4"/>
                </a:solidFill>
              </a:rPr>
              <a:t>Развитие продукта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2820478" y="3944115"/>
            <a:ext cx="449325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36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для интеграции в лотерейные и блокчейн-проекты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10974269" y="3967969"/>
            <a:ext cx="4839701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Интеграция с NIST </a:t>
            </a:r>
            <a:r>
              <a:rPr lang="ru-RU" sz="3200" dirty="0" err="1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Randomness</a:t>
            </a: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ru-RU" sz="3200" dirty="0" err="1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Beacon</a:t>
            </a: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 для гибридной верификации.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2820478" y="7034783"/>
            <a:ext cx="546389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Добавить поддержку </a:t>
            </a:r>
            <a:r>
              <a:rPr lang="ru-RU" sz="3200" b="1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Web </a:t>
            </a:r>
            <a:r>
              <a:rPr lang="ru-RU" sz="3200" b="1" dirty="0" err="1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Crypto</a:t>
            </a:r>
            <a:r>
              <a:rPr lang="ru-RU" sz="3200" b="1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 API </a:t>
            </a: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для усиления энтропии.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232" name="Google Shape;232;p18"/>
          <p:cNvSpPr txBox="1"/>
          <p:nvPr/>
        </p:nvSpPr>
        <p:spPr>
          <a:xfrm>
            <a:off x="11061265" y="7069086"/>
            <a:ext cx="504720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5"/>
              </a:lnSpc>
            </a:pP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Поддержка </a:t>
            </a:r>
            <a:r>
              <a:rPr lang="ru-RU" sz="3200" dirty="0" err="1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WebAssembly</a:t>
            </a: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 для ускорения </a:t>
            </a:r>
            <a:r>
              <a:rPr lang="ru-RU" sz="3200" dirty="0" err="1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Rule</a:t>
            </a:r>
            <a:r>
              <a:rPr lang="ru-RU" sz="3200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 30.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92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  <a:r>
              <a:rPr lang="en-US" sz="2692" b="0" i="0" u="none" strike="noStrike" cap="none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3175" y="4226786"/>
            <a:ext cx="844600" cy="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8;p18">
            <a:extLst>
              <a:ext uri="{FF2B5EF4-FFF2-40B4-BE49-F238E27FC236}">
                <a16:creationId xmlns:a16="http://schemas.microsoft.com/office/drawing/2014/main" id="{A64DD21A-C815-634D-4287-1403B62AC33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4088" y="7287852"/>
            <a:ext cx="844600" cy="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8;p18">
            <a:extLst>
              <a:ext uri="{FF2B5EF4-FFF2-40B4-BE49-F238E27FC236}">
                <a16:creationId xmlns:a16="http://schemas.microsoft.com/office/drawing/2014/main" id="{B4DC4062-627F-6BE1-2FAE-876FA8558E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7738" y="7312668"/>
            <a:ext cx="844600" cy="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18">
            <a:extLst>
              <a:ext uri="{FF2B5EF4-FFF2-40B4-BE49-F238E27FC236}">
                <a16:creationId xmlns:a16="http://schemas.microsoft.com/office/drawing/2014/main" id="{C5F64A30-AF22-54E8-AC96-7BA426DB8C2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0170" y="4246856"/>
            <a:ext cx="844600" cy="9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вал 23">
            <a:extLst>
              <a:ext uri="{FF2B5EF4-FFF2-40B4-BE49-F238E27FC236}">
                <a16:creationId xmlns:a16="http://schemas.microsoft.com/office/drawing/2014/main" id="{4A56EE2F-D8BE-B250-921F-1ABA405AED2E}"/>
              </a:ext>
            </a:extLst>
          </p:cNvPr>
          <p:cNvSpPr/>
          <p:nvPr/>
        </p:nvSpPr>
        <p:spPr>
          <a:xfrm>
            <a:off x="16457555" y="37978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D403A83E-59E5-6E92-ABC1-F74448786816}"/>
              </a:ext>
            </a:extLst>
          </p:cNvPr>
          <p:cNvSpPr/>
          <p:nvPr/>
        </p:nvSpPr>
        <p:spPr>
          <a:xfrm>
            <a:off x="758703" y="1387179"/>
            <a:ext cx="3178297" cy="25908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5" name="Google Shape;95;p12"/>
          <p:cNvGrpSpPr/>
          <p:nvPr/>
        </p:nvGrpSpPr>
        <p:grpSpPr>
          <a:xfrm>
            <a:off x="381000" y="177541"/>
            <a:ext cx="15151100" cy="886397"/>
            <a:chOff x="0" y="-104813"/>
            <a:chExt cx="13209467" cy="1169304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1512403" y="-104813"/>
              <a:ext cx="11697064" cy="1169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 –</a:t>
              </a:r>
              <a:r>
                <a:rPr lang="ru-RU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 СБОРНАЯ ЗАПОРОЖСКОЙ ОБЛАСТИ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sp>
        <p:nvSpPr>
          <p:cNvPr id="112" name="Google Shape;112;p12"/>
          <p:cNvSpPr txBox="1"/>
          <p:nvPr/>
        </p:nvSpPr>
        <p:spPr>
          <a:xfrm>
            <a:off x="4127356" y="1387179"/>
            <a:ext cx="2681548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ru-RU" sz="2800" dirty="0">
                <a:solidFill>
                  <a:schemeClr val="accent4"/>
                </a:solidFill>
              </a:rPr>
              <a:t>Кузнецова Виктория Александровна </a:t>
            </a:r>
          </a:p>
          <a:p>
            <a:r>
              <a:rPr lang="ru-RU" sz="2800" dirty="0">
                <a:solidFill>
                  <a:schemeClr val="accent4"/>
                </a:solidFill>
              </a:rPr>
              <a:t>Дизайнер, капитан команды </a:t>
            </a:r>
            <a:r>
              <a:rPr lang="en-US" sz="2800" dirty="0">
                <a:solidFill>
                  <a:schemeClr val="accent4"/>
                </a:solidFill>
                <a:latin typeface="Viner Hand ITC" panose="03070502030502020203" pitchFamily="66" charset="0"/>
                <a:ea typeface="Archivo Black"/>
                <a:cs typeface="Archivo Black"/>
                <a:sym typeface="Archivo Black"/>
              </a:rPr>
              <a:t>Flux Hub</a:t>
            </a:r>
            <a:endParaRPr lang="en-US" sz="2800" dirty="0">
              <a:solidFill>
                <a:schemeClr val="accent4"/>
              </a:solidFill>
              <a:latin typeface="Viner Hand ITC" panose="03070502030502020203" pitchFamily="66" charset="0"/>
            </a:endParaRPr>
          </a:p>
          <a:p>
            <a:pPr lvl="0"/>
            <a:endParaRPr lang="ru-RU" sz="2800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4"/>
              </a:solidFill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7439961" y="6161322"/>
            <a:ext cx="340807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ru-RU" sz="2800" dirty="0">
                <a:solidFill>
                  <a:schemeClr val="accent4"/>
                </a:solidFill>
              </a:rPr>
              <a:t>Гурина Виктория Михайловна </a:t>
            </a:r>
          </a:p>
          <a:p>
            <a:pPr lvl="0"/>
            <a:r>
              <a:rPr lang="ru-RU" sz="2800" dirty="0">
                <a:solidFill>
                  <a:schemeClr val="accent4"/>
                </a:solidFill>
                <a:latin typeface="+mj-lt"/>
              </a:rPr>
              <a:t>Front-</a:t>
            </a:r>
            <a:r>
              <a:rPr lang="ru-RU" sz="2800" dirty="0" err="1">
                <a:solidFill>
                  <a:schemeClr val="accent4"/>
                </a:solidFill>
                <a:latin typeface="+mj-lt"/>
              </a:rPr>
              <a:t>end</a:t>
            </a:r>
            <a:r>
              <a:rPr lang="ru-RU" sz="2800" dirty="0">
                <a:solidFill>
                  <a:schemeClr val="accent4"/>
                </a:solidFill>
              </a:rPr>
              <a:t> разработчик</a:t>
            </a:r>
          </a:p>
        </p:txBody>
      </p:sp>
      <p:sp>
        <p:nvSpPr>
          <p:cNvPr id="117" name="Google Shape;117;p12"/>
          <p:cNvSpPr txBox="1"/>
          <p:nvPr/>
        </p:nvSpPr>
        <p:spPr>
          <a:xfrm>
            <a:off x="16580118" y="365496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02/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62B119-1204-4604-E982-D7C9B6CB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58" y="1474599"/>
            <a:ext cx="2758600" cy="24159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CA44C09-079F-1472-7E06-83C55D68CE82}"/>
              </a:ext>
            </a:extLst>
          </p:cNvPr>
          <p:cNvSpPr/>
          <p:nvPr/>
        </p:nvSpPr>
        <p:spPr>
          <a:xfrm>
            <a:off x="14364799" y="7263328"/>
            <a:ext cx="3178297" cy="25908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0F64E6C-94B5-D43E-03A0-9C1E10100DE9}"/>
              </a:ext>
            </a:extLst>
          </p:cNvPr>
          <p:cNvSpPr/>
          <p:nvPr/>
        </p:nvSpPr>
        <p:spPr>
          <a:xfrm>
            <a:off x="14160645" y="1387178"/>
            <a:ext cx="3178297" cy="25908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019C1AF-F64D-C418-EC7A-90728B24A349}"/>
              </a:ext>
            </a:extLst>
          </p:cNvPr>
          <p:cNvSpPr/>
          <p:nvPr/>
        </p:nvSpPr>
        <p:spPr>
          <a:xfrm>
            <a:off x="688652" y="7263328"/>
            <a:ext cx="3178297" cy="25908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A3C3EC9-C2AB-DCF4-88B2-5821ABA6BC4F}"/>
              </a:ext>
            </a:extLst>
          </p:cNvPr>
          <p:cNvSpPr/>
          <p:nvPr/>
        </p:nvSpPr>
        <p:spPr>
          <a:xfrm>
            <a:off x="7366227" y="3462890"/>
            <a:ext cx="3178297" cy="259080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824B0C-E70C-5F35-84F2-7D99D71E7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075" y="3570522"/>
            <a:ext cx="2758600" cy="2375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DE3D21-5CDB-FBD8-98A8-819B6922D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1" y="7370960"/>
            <a:ext cx="2819807" cy="2375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45E72-F3F4-D8EC-EF56-BDE43C0EECF5}"/>
              </a:ext>
            </a:extLst>
          </p:cNvPr>
          <p:cNvSpPr txBox="1"/>
          <p:nvPr/>
        </p:nvSpPr>
        <p:spPr>
          <a:xfrm>
            <a:off x="3931506" y="7263328"/>
            <a:ext cx="28773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accent4"/>
                </a:solidFill>
              </a:rPr>
              <a:t>Карлов Сергей Александрович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accent4"/>
                </a:solidFill>
              </a:rPr>
              <a:t>Back-</a:t>
            </a:r>
            <a:r>
              <a:rPr lang="ru-RU" sz="2800" dirty="0" err="1">
                <a:solidFill>
                  <a:schemeClr val="accent4"/>
                </a:solidFill>
              </a:rPr>
              <a:t>end</a:t>
            </a:r>
            <a:r>
              <a:rPr lang="ru-RU" sz="2800" dirty="0">
                <a:solidFill>
                  <a:schemeClr val="accent4"/>
                </a:solidFill>
              </a:rPr>
              <a:t> разработчик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B4DD34-580F-E87D-21E7-B85182800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4799" y="1474598"/>
            <a:ext cx="2769988" cy="24159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FBAA33-A87C-D296-4A7C-56DB6269D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8953" y="7380264"/>
            <a:ext cx="2769988" cy="2415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1783BB-0A53-BC2A-F5F9-3F74E60CBDC6}"/>
              </a:ext>
            </a:extLst>
          </p:cNvPr>
          <p:cNvSpPr txBox="1"/>
          <p:nvPr/>
        </p:nvSpPr>
        <p:spPr>
          <a:xfrm>
            <a:off x="11331182" y="1463296"/>
            <a:ext cx="2829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accent4"/>
                </a:solidFill>
              </a:rPr>
              <a:t>Малахов Александр Евгеньевич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accent4"/>
                </a:solidFill>
              </a:rPr>
              <a:t>ИБ специалист, оратор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D0F49-AD2D-3AC4-01F8-49C3E9911C9F}"/>
              </a:ext>
            </a:extLst>
          </p:cNvPr>
          <p:cNvSpPr txBox="1"/>
          <p:nvPr/>
        </p:nvSpPr>
        <p:spPr>
          <a:xfrm>
            <a:off x="11166464" y="7380264"/>
            <a:ext cx="35941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4"/>
                </a:solidFill>
              </a:rPr>
              <a:t>Лазарь Тимофей Валерьевич</a:t>
            </a:r>
            <a:endParaRPr lang="en-US" sz="2800" dirty="0">
              <a:solidFill>
                <a:schemeClr val="accent4"/>
              </a:solidFill>
            </a:endParaRPr>
          </a:p>
          <a:p>
            <a:r>
              <a:rPr lang="ru-RU" sz="2800" dirty="0">
                <a:solidFill>
                  <a:schemeClr val="accent4"/>
                </a:solidFill>
              </a:rPr>
              <a:t>Back-</a:t>
            </a:r>
            <a:r>
              <a:rPr lang="ru-RU" sz="2800" dirty="0" err="1">
                <a:solidFill>
                  <a:schemeClr val="accent4"/>
                </a:solidFill>
              </a:rPr>
              <a:t>end</a:t>
            </a:r>
            <a:r>
              <a:rPr lang="ru-RU" sz="2800" dirty="0">
                <a:solidFill>
                  <a:schemeClr val="accent4"/>
                </a:solidFill>
              </a:rPr>
              <a:t> разработчик</a:t>
            </a:r>
          </a:p>
          <a:p>
            <a:endParaRPr lang="ru-RU" sz="28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48216724-9371-E39B-6290-D9C58CFF8C06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08480" y="-523300"/>
            <a:ext cx="12639923" cy="855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420" y="2012325"/>
            <a:ext cx="14363628" cy="972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3"/>
          <p:cNvGrpSpPr/>
          <p:nvPr/>
        </p:nvGrpSpPr>
        <p:grpSpPr>
          <a:xfrm>
            <a:off x="1028700" y="682735"/>
            <a:ext cx="4081999" cy="886397"/>
            <a:chOff x="0" y="-139553"/>
            <a:chExt cx="5442665" cy="1181863"/>
          </a:xfrm>
        </p:grpSpPr>
        <p:sp>
          <p:nvSpPr>
            <p:cNvPr id="125" name="Google Shape;125;p13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Google Shape;126;p13"/>
            <p:cNvSpPr txBox="1"/>
            <p:nvPr/>
          </p:nvSpPr>
          <p:spPr>
            <a:xfrm>
              <a:off x="1726005" y="-139553"/>
              <a:ext cx="3716660" cy="11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cxnSp>
        <p:nvCxnSpPr>
          <p:cNvPr id="127" name="Google Shape;127;p13"/>
          <p:cNvCxnSpPr/>
          <p:nvPr/>
        </p:nvCxnSpPr>
        <p:spPr>
          <a:xfrm>
            <a:off x="1028700" y="8956605"/>
            <a:ext cx="6492240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Google Shape;128;p13"/>
          <p:cNvSpPr/>
          <p:nvPr/>
        </p:nvSpPr>
        <p:spPr>
          <a:xfrm>
            <a:off x="11286276" y="1130936"/>
            <a:ext cx="5973024" cy="9575991"/>
          </a:xfrm>
          <a:custGeom>
            <a:avLst/>
            <a:gdLst/>
            <a:ahLst/>
            <a:cxnLst/>
            <a:rect l="l" t="t" r="r" b="b"/>
            <a:pathLst>
              <a:path w="5973024" h="9575991" extrusionOk="0">
                <a:moveTo>
                  <a:pt x="0" y="0"/>
                </a:moveTo>
                <a:lnTo>
                  <a:pt x="5973024" y="0"/>
                </a:lnTo>
                <a:lnTo>
                  <a:pt x="5973024" y="9575991"/>
                </a:lnTo>
                <a:lnTo>
                  <a:pt x="0" y="9575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29" name="Google Shape;129;p13"/>
          <p:cNvSpPr txBox="1"/>
          <p:nvPr/>
        </p:nvSpPr>
        <p:spPr>
          <a:xfrm>
            <a:off x="1028700" y="2012335"/>
            <a:ext cx="1063514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97"/>
              </a:lnSpc>
            </a:pPr>
            <a:r>
              <a:rPr lang="ru-RU" sz="9600" dirty="0">
                <a:solidFill>
                  <a:schemeClr val="accent4"/>
                </a:solidFill>
              </a:rPr>
              <a:t>Проблематика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03/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028700" y="3888760"/>
            <a:ext cx="9227940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ru-RU" sz="2800" dirty="0">
                <a:solidFill>
                  <a:schemeClr val="accent5"/>
                </a:solidFill>
              </a:rPr>
              <a:t>Современные лотерейные системы сталкиваются с противоречивыми требованиями: необходимо обеспечить криптографическую стойкость ГСЧ, сохраняя при этом возможность независимой проверки результатов. Пользователи не доверяют «черным ящикам», а технически сложные объяснения недоступны для понимания неподготовленной аудитории.</a:t>
            </a:r>
            <a:endParaRPr sz="2800" dirty="0">
              <a:solidFill>
                <a:schemeClr val="accent5"/>
              </a:solidFill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6275" y="1134414"/>
            <a:ext cx="5973024" cy="956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948BEAD3-6EEF-939E-3C17-5CF0A34ECF55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F942DC-6906-1FA1-A9F1-2B8A794D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517" y="5806809"/>
            <a:ext cx="5380483" cy="3332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FC919C-5FBA-7800-E476-AA0B5A2A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34116"/>
            <a:ext cx="8436071" cy="3711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3" name="Google Shape;3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5167" y="-4417340"/>
            <a:ext cx="14164700" cy="124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2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42125" y="6795631"/>
            <a:ext cx="10410276" cy="710276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406400" y="1617887"/>
            <a:ext cx="15443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4800" dirty="0">
                <a:solidFill>
                  <a:schemeClr val="accent4"/>
                </a:solidFill>
              </a:rPr>
              <a:t>Источник энтропии и алгоритмы преобразования</a:t>
            </a:r>
          </a:p>
        </p:txBody>
      </p:sp>
      <p:grpSp>
        <p:nvGrpSpPr>
          <p:cNvPr id="336" name="Google Shape;336;p22"/>
          <p:cNvGrpSpPr/>
          <p:nvPr/>
        </p:nvGrpSpPr>
        <p:grpSpPr>
          <a:xfrm>
            <a:off x="1028700" y="536216"/>
            <a:ext cx="4120099" cy="886398"/>
            <a:chOff x="0" y="-108968"/>
            <a:chExt cx="5493465" cy="1181865"/>
          </a:xfrm>
        </p:grpSpPr>
        <p:sp>
          <p:nvSpPr>
            <p:cNvPr id="337" name="Google Shape;337;p22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" name="Google Shape;338;p22"/>
            <p:cNvSpPr txBox="1"/>
            <p:nvPr/>
          </p:nvSpPr>
          <p:spPr>
            <a:xfrm>
              <a:off x="1776805" y="-108968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sp>
        <p:nvSpPr>
          <p:cNvPr id="339" name="Google Shape;339;p22"/>
          <p:cNvSpPr txBox="1"/>
          <p:nvPr/>
        </p:nvSpPr>
        <p:spPr>
          <a:xfrm>
            <a:off x="16149963" y="630969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92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C068A8-BE40-248D-A139-4D65B81515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912" y="6061506"/>
            <a:ext cx="4534293" cy="3446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4" name="Google Shape;324;p22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985934" y="0"/>
            <a:ext cx="9631424" cy="657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D85D1-0718-05F3-4ADD-09BF1C32CF34}"/>
              </a:ext>
            </a:extLst>
          </p:cNvPr>
          <p:cNvSpPr txBox="1"/>
          <p:nvPr/>
        </p:nvSpPr>
        <p:spPr>
          <a:xfrm>
            <a:off x="406400" y="2551824"/>
            <a:ext cx="820419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accent5"/>
                </a:solidFill>
              </a:rPr>
              <a:t>Источником энтропии является само устройство. И считывается с помощью браузера. Используется GPU </a:t>
            </a:r>
            <a:r>
              <a:rPr lang="ru-RU" sz="2600" dirty="0" err="1">
                <a:solidFill>
                  <a:schemeClr val="accent5"/>
                </a:solidFill>
              </a:rPr>
              <a:t>Jitter</a:t>
            </a:r>
            <a:r>
              <a:rPr lang="ru-RU" sz="2600" dirty="0">
                <a:solidFill>
                  <a:schemeClr val="accent5"/>
                </a:solidFill>
              </a:rPr>
              <a:t> и СPU </a:t>
            </a:r>
            <a:r>
              <a:rPr lang="ru-RU" sz="2600" dirty="0" err="1">
                <a:solidFill>
                  <a:schemeClr val="accent5"/>
                </a:solidFill>
              </a:rPr>
              <a:t>Jitter</a:t>
            </a:r>
            <a:r>
              <a:rPr lang="ru-RU" sz="2600" dirty="0">
                <a:solidFill>
                  <a:schemeClr val="accent5"/>
                </a:solidFill>
              </a:rPr>
              <a:t>, в GPU идет считывание микросекундных флуктуации времени рендеринга </a:t>
            </a:r>
            <a:r>
              <a:rPr lang="ru-RU" sz="2600" dirty="0" err="1">
                <a:solidFill>
                  <a:schemeClr val="accent5"/>
                </a:solidFill>
              </a:rPr>
              <a:t>Canvas</a:t>
            </a:r>
            <a:r>
              <a:rPr lang="ru-RU" sz="2600" dirty="0">
                <a:solidFill>
                  <a:schemeClr val="accent5"/>
                </a:solidFill>
              </a:rPr>
              <a:t> (влияют </a:t>
            </a:r>
            <a:r>
              <a:rPr lang="ru-RU" sz="2600" dirty="0" err="1">
                <a:solidFill>
                  <a:schemeClr val="accent5"/>
                </a:solidFill>
              </a:rPr>
              <a:t>VSync</a:t>
            </a:r>
            <a:r>
              <a:rPr lang="ru-RU" sz="2600" dirty="0">
                <a:solidFill>
                  <a:schemeClr val="accent5"/>
                </a:solidFill>
              </a:rPr>
              <a:t>, загрузка GPU, драйвера), а в CPU идет считывание вариации времени выполнения </a:t>
            </a:r>
            <a:r>
              <a:rPr lang="ru-RU" sz="2600" dirty="0" err="1">
                <a:solidFill>
                  <a:schemeClr val="accent5"/>
                </a:solidFill>
              </a:rPr>
              <a:t>Chaotic</a:t>
            </a:r>
            <a:r>
              <a:rPr lang="ru-RU" sz="2600" dirty="0">
                <a:solidFill>
                  <a:schemeClr val="accent5"/>
                </a:solidFill>
              </a:rPr>
              <a:t> </a:t>
            </a:r>
            <a:r>
              <a:rPr lang="ru-RU" sz="2600" dirty="0" err="1">
                <a:solidFill>
                  <a:schemeClr val="accent5"/>
                </a:solidFill>
              </a:rPr>
              <a:t>Map</a:t>
            </a:r>
            <a:r>
              <a:rPr lang="ru-RU" sz="2600" dirty="0">
                <a:solidFill>
                  <a:schemeClr val="accent5"/>
                </a:solidFill>
              </a:rPr>
              <a:t>(зависят от планировщика ОС, кэша CPU, теплового шума). потом данные отправляются на сервер где идёт алгоритм преобразования. На сервере используются такие алгоритмы как </a:t>
            </a:r>
            <a:r>
              <a:rPr lang="ru-RU" sz="2600" dirty="0" err="1">
                <a:solidFill>
                  <a:schemeClr val="accent5"/>
                </a:solidFill>
              </a:rPr>
              <a:t>Chaotic</a:t>
            </a:r>
            <a:r>
              <a:rPr lang="ru-RU" sz="2600" dirty="0">
                <a:solidFill>
                  <a:schemeClr val="accent5"/>
                </a:solidFill>
              </a:rPr>
              <a:t> </a:t>
            </a:r>
            <a:r>
              <a:rPr lang="ru-RU" sz="2600" dirty="0" err="1">
                <a:solidFill>
                  <a:schemeClr val="accent5"/>
                </a:solidFill>
              </a:rPr>
              <a:t>Map</a:t>
            </a:r>
            <a:r>
              <a:rPr lang="ru-RU" sz="2600" dirty="0">
                <a:solidFill>
                  <a:schemeClr val="accent5"/>
                </a:solidFill>
              </a:rPr>
              <a:t> - Нелинейное преобразование усиливает чувствительность к начальным условиям. </a:t>
            </a:r>
            <a:r>
              <a:rPr lang="ru-RU" sz="2600" dirty="0" err="1">
                <a:solidFill>
                  <a:schemeClr val="accent5"/>
                </a:solidFill>
              </a:rPr>
              <a:t>Cellular</a:t>
            </a:r>
            <a:r>
              <a:rPr lang="ru-RU" sz="2600" dirty="0">
                <a:solidFill>
                  <a:schemeClr val="accent5"/>
                </a:solidFill>
              </a:rPr>
              <a:t> </a:t>
            </a:r>
            <a:r>
              <a:rPr lang="ru-RU" sz="2600" dirty="0" err="1">
                <a:solidFill>
                  <a:schemeClr val="accent5"/>
                </a:solidFill>
              </a:rPr>
              <a:t>Automaton</a:t>
            </a:r>
            <a:r>
              <a:rPr lang="ru-RU" sz="2600" dirty="0">
                <a:solidFill>
                  <a:schemeClr val="accent5"/>
                </a:solidFill>
              </a:rPr>
              <a:t> (</a:t>
            </a:r>
            <a:r>
              <a:rPr lang="ru-RU" sz="2600" dirty="0" err="1">
                <a:solidFill>
                  <a:schemeClr val="accent5"/>
                </a:solidFill>
              </a:rPr>
              <a:t>Rule</a:t>
            </a:r>
            <a:r>
              <a:rPr lang="ru-RU" sz="2600" dirty="0">
                <a:solidFill>
                  <a:schemeClr val="accent5"/>
                </a:solidFill>
              </a:rPr>
              <a:t> 30) - Вычислительно непредсказуемый паттерн. SHA3-256 </a:t>
            </a:r>
            <a:r>
              <a:rPr lang="ru-RU" sz="2600" dirty="0" err="1">
                <a:solidFill>
                  <a:schemeClr val="accent5"/>
                </a:solidFill>
              </a:rPr>
              <a:t>Whitening</a:t>
            </a:r>
            <a:r>
              <a:rPr lang="ru-RU" sz="2600" dirty="0">
                <a:solidFill>
                  <a:schemeClr val="accent5"/>
                </a:solidFill>
              </a:rPr>
              <a:t> - Криптографическое «отбеливание» устраняет статистические отклонения. HKDF </a:t>
            </a:r>
            <a:r>
              <a:rPr lang="ru-RU" sz="2600" dirty="0" err="1">
                <a:solidFill>
                  <a:schemeClr val="accent5"/>
                </a:solidFill>
              </a:rPr>
              <a:t>Expansion</a:t>
            </a:r>
            <a:r>
              <a:rPr lang="ru-RU" sz="2600" dirty="0">
                <a:solidFill>
                  <a:schemeClr val="accent5"/>
                </a:solidFill>
              </a:rPr>
              <a:t> - Генерация криптостойкого семени для безопасной выдачи объёма.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716FC317-9511-FE91-E632-D18072EE063B}"/>
              </a:ext>
            </a:extLst>
          </p:cNvPr>
          <p:cNvSpPr/>
          <p:nvPr/>
        </p:nvSpPr>
        <p:spPr>
          <a:xfrm>
            <a:off x="16088681" y="308951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6921" y="-2853200"/>
            <a:ext cx="10613326" cy="13730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6"/>
          <p:cNvGrpSpPr/>
          <p:nvPr/>
        </p:nvGrpSpPr>
        <p:grpSpPr>
          <a:xfrm>
            <a:off x="1028700" y="684354"/>
            <a:ext cx="4095016" cy="886398"/>
            <a:chOff x="0" y="-137395"/>
            <a:chExt cx="5460021" cy="1181865"/>
          </a:xfrm>
        </p:grpSpPr>
        <p:sp>
          <p:nvSpPr>
            <p:cNvPr id="187" name="Google Shape;187;p16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1743361" y="-137395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sp>
        <p:nvSpPr>
          <p:cNvPr id="189" name="Google Shape;189;p16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cxnSp>
        <p:nvCxnSpPr>
          <p:cNvPr id="190" name="Google Shape;190;p16"/>
          <p:cNvCxnSpPr/>
          <p:nvPr/>
        </p:nvCxnSpPr>
        <p:spPr>
          <a:xfrm>
            <a:off x="1028700" y="8956605"/>
            <a:ext cx="6492240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F16AA-2C48-1F06-D45A-1A6D61E38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63" y="1570752"/>
            <a:ext cx="9144000" cy="4514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" name="Google Shape;174;p16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04375" y="-3141100"/>
            <a:ext cx="14276383" cy="1314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01B1F1-0810-D804-235D-87053F80A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1575196"/>
            <a:ext cx="8713175" cy="451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BCA90-4008-FEF8-7634-6778F1D65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07" y="6085602"/>
            <a:ext cx="9144000" cy="4103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0574D1-76CB-441A-1141-0681CD20F4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1481" y="6085602"/>
            <a:ext cx="8635694" cy="4103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94136187-2531-B4A1-B617-43B85824C68B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33150" y="-3794475"/>
            <a:ext cx="10070848" cy="121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21756" y="-1"/>
            <a:ext cx="6019468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1132275" y="8509823"/>
            <a:ext cx="16313432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2"/>
              </a:lnSpc>
            </a:pPr>
            <a:r>
              <a:rPr lang="ru-RU" sz="6600" dirty="0">
                <a:solidFill>
                  <a:schemeClr val="accent4"/>
                </a:solidFill>
              </a:rPr>
              <a:t>Скринкаст и сценарии использования </a:t>
            </a:r>
            <a:endParaRPr sz="6600" dirty="0">
              <a:solidFill>
                <a:schemeClr val="accent4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ru-RU" sz="2692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43" name="Google Shape;143;p14"/>
          <p:cNvGrpSpPr/>
          <p:nvPr/>
        </p:nvGrpSpPr>
        <p:grpSpPr>
          <a:xfrm>
            <a:off x="1028700" y="309080"/>
            <a:ext cx="4099455" cy="886398"/>
            <a:chOff x="0" y="-132884"/>
            <a:chExt cx="5465940" cy="1181865"/>
          </a:xfrm>
        </p:grpSpPr>
        <p:sp>
          <p:nvSpPr>
            <p:cNvPr id="144" name="Google Shape;144;p14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5" name="Google Shape;145;p14"/>
            <p:cNvSpPr txBox="1"/>
            <p:nvPr/>
          </p:nvSpPr>
          <p:spPr>
            <a:xfrm>
              <a:off x="1749280" y="-132884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pic>
        <p:nvPicPr>
          <p:cNvPr id="3" name="2025-10-23 01-23-05">
            <a:hlinkClick r:id="" action="ppaction://media"/>
            <a:extLst>
              <a:ext uri="{FF2B5EF4-FFF2-40B4-BE49-F238E27FC236}">
                <a16:creationId xmlns:a16="http://schemas.microsoft.com/office/drawing/2014/main" id="{BDD525D1-7B42-B31A-5BE5-91A7EDDEB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6038" y="1195478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F5E8BBCB-4896-158F-698B-7197B78003C7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354" y="7638938"/>
            <a:ext cx="10255699" cy="6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8553" y="-3267876"/>
            <a:ext cx="9490500" cy="948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 txBox="1"/>
          <p:nvPr/>
        </p:nvSpPr>
        <p:spPr>
          <a:xfrm>
            <a:off x="1028700" y="1645549"/>
            <a:ext cx="13944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97"/>
              </a:lnSpc>
            </a:pPr>
            <a:r>
              <a:rPr lang="ru-RU" sz="8000" dirty="0">
                <a:solidFill>
                  <a:schemeClr val="accent4"/>
                </a:solidFill>
              </a:rPr>
              <a:t>Киллерфичи </a:t>
            </a:r>
            <a:endParaRPr sz="8000" dirty="0">
              <a:solidFill>
                <a:schemeClr val="accent4"/>
              </a:solidFill>
            </a:endParaRPr>
          </a:p>
        </p:txBody>
      </p:sp>
      <p:grpSp>
        <p:nvGrpSpPr>
          <p:cNvPr id="269" name="Google Shape;269;p20"/>
          <p:cNvGrpSpPr/>
          <p:nvPr/>
        </p:nvGrpSpPr>
        <p:grpSpPr>
          <a:xfrm>
            <a:off x="1028700" y="722379"/>
            <a:ext cx="3921797" cy="886398"/>
            <a:chOff x="0" y="-86695"/>
            <a:chExt cx="5229063" cy="1181865"/>
          </a:xfrm>
        </p:grpSpPr>
        <p:sp>
          <p:nvSpPr>
            <p:cNvPr id="270" name="Google Shape;270;p20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" name="Google Shape;271;p20"/>
            <p:cNvSpPr txBox="1"/>
            <p:nvPr/>
          </p:nvSpPr>
          <p:spPr>
            <a:xfrm>
              <a:off x="1512403" y="-86695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sp>
        <p:nvSpPr>
          <p:cNvPr id="272" name="Google Shape;272;p20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92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EDCAC85-15CE-B086-205F-97EDFC4058C1}"/>
              </a:ext>
            </a:extLst>
          </p:cNvPr>
          <p:cNvSpPr/>
          <p:nvPr/>
        </p:nvSpPr>
        <p:spPr>
          <a:xfrm>
            <a:off x="1355550" y="3947442"/>
            <a:ext cx="2554357" cy="24443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/>
              <a:t>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ECCCBDD-87F0-6EEA-4AC5-CCB57DE06886}"/>
              </a:ext>
            </a:extLst>
          </p:cNvPr>
          <p:cNvSpPr/>
          <p:nvPr/>
        </p:nvSpPr>
        <p:spPr>
          <a:xfrm>
            <a:off x="13595606" y="3921333"/>
            <a:ext cx="2554357" cy="24443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/>
              <a:t>3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230D956-9F17-5284-AA5B-5D0C9F755FCB}"/>
              </a:ext>
            </a:extLst>
          </p:cNvPr>
          <p:cNvSpPr/>
          <p:nvPr/>
        </p:nvSpPr>
        <p:spPr>
          <a:xfrm>
            <a:off x="7516748" y="3067651"/>
            <a:ext cx="2554357" cy="244433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6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4D73-50CC-8769-C38A-8DB907979F47}"/>
              </a:ext>
            </a:extLst>
          </p:cNvPr>
          <p:cNvSpPr txBox="1"/>
          <p:nvPr/>
        </p:nvSpPr>
        <p:spPr>
          <a:xfrm>
            <a:off x="781703" y="6394682"/>
            <a:ext cx="4454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5"/>
                </a:solidFill>
              </a:rPr>
              <a:t>Энтропия из браузера не требует специального оборудования — работает на любом смартфоне или ПК.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D10EF-EE85-4F79-C437-63430B682AC3}"/>
              </a:ext>
            </a:extLst>
          </p:cNvPr>
          <p:cNvSpPr txBox="1"/>
          <p:nvPr/>
        </p:nvSpPr>
        <p:spPr>
          <a:xfrm>
            <a:off x="7120576" y="5670084"/>
            <a:ext cx="45815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5"/>
                </a:solidFill>
              </a:rPr>
              <a:t>Гибридный конвейер (</a:t>
            </a:r>
            <a:r>
              <a:rPr lang="ru-RU" sz="2800" dirty="0" err="1">
                <a:solidFill>
                  <a:schemeClr val="accent5"/>
                </a:solidFill>
              </a:rPr>
              <a:t>Chaotic</a:t>
            </a:r>
            <a:r>
              <a:rPr lang="ru-RU" sz="2800" dirty="0">
                <a:solidFill>
                  <a:schemeClr val="accent5"/>
                </a:solidFill>
              </a:rPr>
              <a:t> + CA + </a:t>
            </a:r>
            <a:r>
              <a:rPr lang="ru-RU" sz="2800" dirty="0" err="1">
                <a:solidFill>
                  <a:schemeClr val="accent5"/>
                </a:solidFill>
              </a:rPr>
              <a:t>Hash</a:t>
            </a:r>
            <a:r>
              <a:rPr lang="ru-RU" sz="2800" dirty="0">
                <a:solidFill>
                  <a:schemeClr val="accent5"/>
                </a:solidFill>
              </a:rPr>
              <a:t>) - архитектура, сочетающая теорию хаоса, клеточные автоматы и криптографию.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C32BF-314D-0A50-A836-FFDEDDED29D2}"/>
              </a:ext>
            </a:extLst>
          </p:cNvPr>
          <p:cNvSpPr txBox="1"/>
          <p:nvPr/>
        </p:nvSpPr>
        <p:spPr>
          <a:xfrm>
            <a:off x="13335000" y="6387912"/>
            <a:ext cx="42894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5"/>
                </a:solidFill>
              </a:rPr>
              <a:t>Цифровой слепок тиража. Обеспечивает верифицируемость — результат нельзя подделать после генерации.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898C6B17-1E1F-8807-D1BD-F61D5DF2B670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45705" y="-739441"/>
            <a:ext cx="13957248" cy="70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728" y="-739441"/>
            <a:ext cx="6634501" cy="11338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5"/>
          <p:cNvGrpSpPr/>
          <p:nvPr/>
        </p:nvGrpSpPr>
        <p:grpSpPr>
          <a:xfrm>
            <a:off x="1028700" y="713103"/>
            <a:ext cx="4097967" cy="886398"/>
            <a:chOff x="0" y="-99063"/>
            <a:chExt cx="5463956" cy="1181865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1747296" y="-99063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sp>
        <p:nvSpPr>
          <p:cNvPr id="162" name="Google Shape;162;p15"/>
          <p:cNvSpPr txBox="1"/>
          <p:nvPr/>
        </p:nvSpPr>
        <p:spPr>
          <a:xfrm>
            <a:off x="1028700" y="2015106"/>
            <a:ext cx="991999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97"/>
              </a:lnSpc>
            </a:pPr>
            <a:r>
              <a:rPr lang="ru-RU" sz="7200" dirty="0">
                <a:solidFill>
                  <a:schemeClr val="accent4"/>
                </a:solidFill>
              </a:rPr>
              <a:t> Архитектура решения</a:t>
            </a:r>
            <a:endParaRPr sz="7200" dirty="0">
              <a:solidFill>
                <a:schemeClr val="accent4"/>
              </a:solidFill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8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55CD4-7999-390F-6F00-040F0C58A865}"/>
              </a:ext>
            </a:extLst>
          </p:cNvPr>
          <p:cNvSpPr txBox="1"/>
          <p:nvPr/>
        </p:nvSpPr>
        <p:spPr>
          <a:xfrm>
            <a:off x="457200" y="3885334"/>
            <a:ext cx="85597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accent5"/>
                </a:solidFill>
              </a:rPr>
              <a:t>[Браузер пользователя]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↓ (HTTP)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[</a:t>
            </a:r>
            <a:r>
              <a:rPr lang="ru-RU" sz="3200" dirty="0" err="1">
                <a:solidFill>
                  <a:schemeClr val="accent5"/>
                </a:solidFill>
              </a:rPr>
              <a:t>FastAPI</a:t>
            </a:r>
            <a:r>
              <a:rPr lang="ru-RU" sz="3200" dirty="0">
                <a:solidFill>
                  <a:schemeClr val="accent5"/>
                </a:solidFill>
              </a:rPr>
              <a:t> (Python)]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├── /</a:t>
            </a:r>
            <a:r>
              <a:rPr lang="ru-RU" sz="3200" dirty="0" err="1">
                <a:solidFill>
                  <a:schemeClr val="accent5"/>
                </a:solidFill>
              </a:rPr>
              <a:t>entropy</a:t>
            </a:r>
            <a:r>
              <a:rPr lang="ru-RU" sz="3200" dirty="0">
                <a:solidFill>
                  <a:schemeClr val="accent5"/>
                </a:solidFill>
              </a:rPr>
              <a:t>/</a:t>
            </a:r>
            <a:r>
              <a:rPr lang="ru-RU" sz="3200" dirty="0" err="1">
                <a:solidFill>
                  <a:schemeClr val="accent5"/>
                </a:solidFill>
              </a:rPr>
              <a:t>feed</a:t>
            </a:r>
            <a:r>
              <a:rPr lang="ru-RU" sz="3200" dirty="0">
                <a:solidFill>
                  <a:schemeClr val="accent5"/>
                </a:solidFill>
              </a:rPr>
              <a:t>   → сбор энтропии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├── /</a:t>
            </a:r>
            <a:r>
              <a:rPr lang="ru-RU" sz="3200" dirty="0" err="1">
                <a:solidFill>
                  <a:schemeClr val="accent5"/>
                </a:solidFill>
              </a:rPr>
              <a:t>lottery</a:t>
            </a:r>
            <a:r>
              <a:rPr lang="ru-RU" sz="3200" dirty="0">
                <a:solidFill>
                  <a:schemeClr val="accent5"/>
                </a:solidFill>
              </a:rPr>
              <a:t>/</a:t>
            </a:r>
            <a:r>
              <a:rPr lang="ru-RU" sz="3200" dirty="0" err="1">
                <a:solidFill>
                  <a:schemeClr val="accent5"/>
                </a:solidFill>
              </a:rPr>
              <a:t>draw</a:t>
            </a:r>
            <a:r>
              <a:rPr lang="ru-RU" sz="3200" dirty="0">
                <a:solidFill>
                  <a:schemeClr val="accent5"/>
                </a:solidFill>
              </a:rPr>
              <a:t>   → лотерея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├── /</a:t>
            </a:r>
            <a:r>
              <a:rPr lang="ru-RU" sz="3200" dirty="0" err="1">
                <a:solidFill>
                  <a:schemeClr val="accent5"/>
                </a:solidFill>
              </a:rPr>
              <a:t>audit</a:t>
            </a:r>
            <a:r>
              <a:rPr lang="ru-RU" sz="3200" dirty="0">
                <a:solidFill>
                  <a:schemeClr val="accent5"/>
                </a:solidFill>
              </a:rPr>
              <a:t>/</a:t>
            </a:r>
            <a:r>
              <a:rPr lang="ru-RU" sz="3200" dirty="0" err="1">
                <a:solidFill>
                  <a:schemeClr val="accent5"/>
                </a:solidFill>
              </a:rPr>
              <a:t>upload</a:t>
            </a:r>
            <a:r>
              <a:rPr lang="ru-RU" sz="3200" dirty="0">
                <a:solidFill>
                  <a:schemeClr val="accent5"/>
                </a:solidFill>
              </a:rPr>
              <a:t>   → аудит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└── /</a:t>
            </a:r>
            <a:r>
              <a:rPr lang="ru-RU" sz="3200" dirty="0" err="1">
                <a:solidFill>
                  <a:schemeClr val="accent5"/>
                </a:solidFill>
              </a:rPr>
              <a:t>demo</a:t>
            </a:r>
            <a:r>
              <a:rPr lang="ru-RU" sz="3200" dirty="0">
                <a:solidFill>
                  <a:schemeClr val="accent5"/>
                </a:solidFill>
              </a:rPr>
              <a:t>/</a:t>
            </a:r>
            <a:r>
              <a:rPr lang="ru-RU" sz="3200" dirty="0" err="1">
                <a:solidFill>
                  <a:schemeClr val="accent5"/>
                </a:solidFill>
              </a:rPr>
              <a:t>generate</a:t>
            </a:r>
            <a:r>
              <a:rPr lang="ru-RU" sz="3200" dirty="0">
                <a:solidFill>
                  <a:schemeClr val="accent5"/>
                </a:solidFill>
              </a:rPr>
              <a:t>  → демонстрация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        ↓</a:t>
            </a:r>
          </a:p>
          <a:p>
            <a:r>
              <a:rPr lang="ru-RU" sz="3200" dirty="0">
                <a:solidFill>
                  <a:schemeClr val="accent5"/>
                </a:solidFill>
              </a:rPr>
              <a:t>[Jinja2 </a:t>
            </a:r>
            <a:r>
              <a:rPr lang="ru-RU" sz="3200" dirty="0" err="1">
                <a:solidFill>
                  <a:schemeClr val="accent5"/>
                </a:solidFill>
              </a:rPr>
              <a:t>Templates</a:t>
            </a:r>
            <a:r>
              <a:rPr lang="ru-RU" sz="3200" dirty="0">
                <a:solidFill>
                  <a:schemeClr val="accent5"/>
                </a:solidFill>
              </a:rPr>
              <a:t>] → HTML-интерфейсы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D35E2-6E64-DB25-4C33-AB89CFD86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7198" y="2288400"/>
            <a:ext cx="6634500" cy="7194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24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67AE15CF-1B71-80E9-CB69-B49E780351A5}"/>
              </a:ext>
            </a:extLst>
          </p:cNvPr>
          <p:cNvSpPr/>
          <p:nvPr/>
        </p:nvSpPr>
        <p:spPr>
          <a:xfrm>
            <a:off x="16088681" y="301309"/>
            <a:ext cx="1231900" cy="11655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5537" y="6343188"/>
            <a:ext cx="8652673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9688" y="-4601912"/>
            <a:ext cx="8652673" cy="1028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1"/>
          <p:cNvGrpSpPr/>
          <p:nvPr/>
        </p:nvGrpSpPr>
        <p:grpSpPr>
          <a:xfrm>
            <a:off x="1028700" y="729563"/>
            <a:ext cx="4214586" cy="886398"/>
            <a:chOff x="0" y="-77116"/>
            <a:chExt cx="5619448" cy="1181865"/>
          </a:xfrm>
        </p:grpSpPr>
        <p:sp>
          <p:nvSpPr>
            <p:cNvPr id="280" name="Google Shape;280;p21"/>
            <p:cNvSpPr/>
            <p:nvPr/>
          </p:nvSpPr>
          <p:spPr>
            <a:xfrm>
              <a:off x="0" y="0"/>
              <a:ext cx="1512403" cy="916098"/>
            </a:xfrm>
            <a:custGeom>
              <a:avLst/>
              <a:gdLst/>
              <a:ahLst/>
              <a:cxnLst/>
              <a:rect l="l" t="t" r="r" b="b"/>
              <a:pathLst>
                <a:path w="1512403" h="916098" extrusionOk="0">
                  <a:moveTo>
                    <a:pt x="0" y="0"/>
                  </a:moveTo>
                  <a:lnTo>
                    <a:pt x="1512403" y="0"/>
                  </a:lnTo>
                  <a:lnTo>
                    <a:pt x="1512403" y="916098"/>
                  </a:lnTo>
                  <a:lnTo>
                    <a:pt x="0" y="9160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81" name="Google Shape;281;p21"/>
            <p:cNvSpPr txBox="1"/>
            <p:nvPr/>
          </p:nvSpPr>
          <p:spPr>
            <a:xfrm>
              <a:off x="1902788" y="-77116"/>
              <a:ext cx="3716660" cy="118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19990"/>
                </a:lnSpc>
              </a:pPr>
              <a:r>
                <a:rPr lang="en-US" sz="4800" dirty="0">
                  <a:solidFill>
                    <a:schemeClr val="accent4"/>
                  </a:solidFill>
                  <a:latin typeface="Viner Hand ITC" panose="03070502030502020203" pitchFamily="66" charset="0"/>
                  <a:ea typeface="Archivo Black"/>
                  <a:cs typeface="Archivo Black"/>
                  <a:sym typeface="Archivo Black"/>
                </a:rPr>
                <a:t>Flux Hub</a:t>
              </a:r>
              <a:endParaRPr lang="en-US" sz="4800" dirty="0">
                <a:solidFill>
                  <a:schemeClr val="accent4"/>
                </a:solidFill>
                <a:latin typeface="Viner Hand ITC" panose="03070502030502020203" pitchFamily="66" charset="0"/>
              </a:endParaRPr>
            </a:p>
          </p:txBody>
        </p:sp>
      </p:grpSp>
      <p:grpSp>
        <p:nvGrpSpPr>
          <p:cNvPr id="282" name="Google Shape;282;p21"/>
          <p:cNvGrpSpPr/>
          <p:nvPr/>
        </p:nvGrpSpPr>
        <p:grpSpPr>
          <a:xfrm>
            <a:off x="1419355" y="1924574"/>
            <a:ext cx="2511751" cy="2709244"/>
            <a:chOff x="0" y="-47625"/>
            <a:chExt cx="605703" cy="653328"/>
          </a:xfrm>
        </p:grpSpPr>
        <p:sp>
          <p:nvSpPr>
            <p:cNvPr id="283" name="Google Shape;283;p21"/>
            <p:cNvSpPr/>
            <p:nvPr/>
          </p:nvSpPr>
          <p:spPr>
            <a:xfrm>
              <a:off x="0" y="0"/>
              <a:ext cx="605703" cy="605703"/>
            </a:xfrm>
            <a:custGeom>
              <a:avLst/>
              <a:gdLst/>
              <a:ahLst/>
              <a:cxnLst/>
              <a:rect l="l" t="t" r="r" b="b"/>
              <a:pathLst>
                <a:path w="605703" h="605703" extrusionOk="0">
                  <a:moveTo>
                    <a:pt x="95551" y="0"/>
                  </a:moveTo>
                  <a:lnTo>
                    <a:pt x="510153" y="0"/>
                  </a:lnTo>
                  <a:cubicBezTo>
                    <a:pt x="562924" y="0"/>
                    <a:pt x="605703" y="42779"/>
                    <a:pt x="605703" y="95551"/>
                  </a:cubicBezTo>
                  <a:lnTo>
                    <a:pt x="605703" y="510153"/>
                  </a:lnTo>
                  <a:cubicBezTo>
                    <a:pt x="605703" y="535494"/>
                    <a:pt x="595636" y="559798"/>
                    <a:pt x="577717" y="577717"/>
                  </a:cubicBezTo>
                  <a:cubicBezTo>
                    <a:pt x="559798" y="595636"/>
                    <a:pt x="535494" y="605703"/>
                    <a:pt x="510153" y="605703"/>
                  </a:cubicBezTo>
                  <a:lnTo>
                    <a:pt x="95551" y="605703"/>
                  </a:lnTo>
                  <a:cubicBezTo>
                    <a:pt x="70209" y="605703"/>
                    <a:pt x="45905" y="595636"/>
                    <a:pt x="27986" y="577717"/>
                  </a:cubicBezTo>
                  <a:cubicBezTo>
                    <a:pt x="10067" y="559798"/>
                    <a:pt x="0" y="535494"/>
                    <a:pt x="0" y="510153"/>
                  </a:cubicBezTo>
                  <a:lnTo>
                    <a:pt x="0" y="95551"/>
                  </a:lnTo>
                  <a:cubicBezTo>
                    <a:pt x="0" y="70209"/>
                    <a:pt x="10067" y="45905"/>
                    <a:pt x="27986" y="27986"/>
                  </a:cubicBezTo>
                  <a:cubicBezTo>
                    <a:pt x="45905" y="10067"/>
                    <a:pt x="70209" y="0"/>
                    <a:pt x="95551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 txBox="1"/>
            <p:nvPr/>
          </p:nvSpPr>
          <p:spPr>
            <a:xfrm>
              <a:off x="0" y="-47625"/>
              <a:ext cx="605703" cy="653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1"/>
          <p:cNvGrpSpPr/>
          <p:nvPr/>
        </p:nvGrpSpPr>
        <p:grpSpPr>
          <a:xfrm>
            <a:off x="5731028" y="1924574"/>
            <a:ext cx="2511751" cy="2709244"/>
            <a:chOff x="0" y="-47625"/>
            <a:chExt cx="605703" cy="653328"/>
          </a:xfrm>
        </p:grpSpPr>
        <p:sp>
          <p:nvSpPr>
            <p:cNvPr id="286" name="Google Shape;286;p21"/>
            <p:cNvSpPr/>
            <p:nvPr/>
          </p:nvSpPr>
          <p:spPr>
            <a:xfrm>
              <a:off x="0" y="0"/>
              <a:ext cx="605703" cy="605703"/>
            </a:xfrm>
            <a:custGeom>
              <a:avLst/>
              <a:gdLst/>
              <a:ahLst/>
              <a:cxnLst/>
              <a:rect l="l" t="t" r="r" b="b"/>
              <a:pathLst>
                <a:path w="605703" h="605703" extrusionOk="0">
                  <a:moveTo>
                    <a:pt x="95551" y="0"/>
                  </a:moveTo>
                  <a:lnTo>
                    <a:pt x="510153" y="0"/>
                  </a:lnTo>
                  <a:cubicBezTo>
                    <a:pt x="562924" y="0"/>
                    <a:pt x="605703" y="42779"/>
                    <a:pt x="605703" y="95551"/>
                  </a:cubicBezTo>
                  <a:lnTo>
                    <a:pt x="605703" y="510153"/>
                  </a:lnTo>
                  <a:cubicBezTo>
                    <a:pt x="605703" y="535494"/>
                    <a:pt x="595636" y="559798"/>
                    <a:pt x="577717" y="577717"/>
                  </a:cubicBezTo>
                  <a:cubicBezTo>
                    <a:pt x="559798" y="595636"/>
                    <a:pt x="535494" y="605703"/>
                    <a:pt x="510153" y="605703"/>
                  </a:cubicBezTo>
                  <a:lnTo>
                    <a:pt x="95551" y="605703"/>
                  </a:lnTo>
                  <a:cubicBezTo>
                    <a:pt x="70209" y="605703"/>
                    <a:pt x="45905" y="595636"/>
                    <a:pt x="27986" y="577717"/>
                  </a:cubicBezTo>
                  <a:cubicBezTo>
                    <a:pt x="10067" y="559798"/>
                    <a:pt x="0" y="535494"/>
                    <a:pt x="0" y="510153"/>
                  </a:cubicBezTo>
                  <a:lnTo>
                    <a:pt x="0" y="95551"/>
                  </a:lnTo>
                  <a:cubicBezTo>
                    <a:pt x="0" y="70209"/>
                    <a:pt x="10067" y="45905"/>
                    <a:pt x="27986" y="27986"/>
                  </a:cubicBezTo>
                  <a:cubicBezTo>
                    <a:pt x="45905" y="10067"/>
                    <a:pt x="70209" y="0"/>
                    <a:pt x="95551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 txBox="1"/>
            <p:nvPr/>
          </p:nvSpPr>
          <p:spPr>
            <a:xfrm>
              <a:off x="0" y="-47625"/>
              <a:ext cx="605703" cy="653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1"/>
          <p:cNvGrpSpPr/>
          <p:nvPr/>
        </p:nvGrpSpPr>
        <p:grpSpPr>
          <a:xfrm>
            <a:off x="10110146" y="1924574"/>
            <a:ext cx="2511751" cy="2709244"/>
            <a:chOff x="0" y="-47625"/>
            <a:chExt cx="605703" cy="653328"/>
          </a:xfrm>
        </p:grpSpPr>
        <p:sp>
          <p:nvSpPr>
            <p:cNvPr id="289" name="Google Shape;289;p21"/>
            <p:cNvSpPr/>
            <p:nvPr/>
          </p:nvSpPr>
          <p:spPr>
            <a:xfrm>
              <a:off x="0" y="0"/>
              <a:ext cx="605703" cy="605703"/>
            </a:xfrm>
            <a:custGeom>
              <a:avLst/>
              <a:gdLst/>
              <a:ahLst/>
              <a:cxnLst/>
              <a:rect l="l" t="t" r="r" b="b"/>
              <a:pathLst>
                <a:path w="605703" h="605703" extrusionOk="0">
                  <a:moveTo>
                    <a:pt x="95551" y="0"/>
                  </a:moveTo>
                  <a:lnTo>
                    <a:pt x="510153" y="0"/>
                  </a:lnTo>
                  <a:cubicBezTo>
                    <a:pt x="562924" y="0"/>
                    <a:pt x="605703" y="42779"/>
                    <a:pt x="605703" y="95551"/>
                  </a:cubicBezTo>
                  <a:lnTo>
                    <a:pt x="605703" y="510153"/>
                  </a:lnTo>
                  <a:cubicBezTo>
                    <a:pt x="605703" y="535494"/>
                    <a:pt x="595636" y="559798"/>
                    <a:pt x="577717" y="577717"/>
                  </a:cubicBezTo>
                  <a:cubicBezTo>
                    <a:pt x="559798" y="595636"/>
                    <a:pt x="535494" y="605703"/>
                    <a:pt x="510153" y="605703"/>
                  </a:cubicBezTo>
                  <a:lnTo>
                    <a:pt x="95551" y="605703"/>
                  </a:lnTo>
                  <a:cubicBezTo>
                    <a:pt x="70209" y="605703"/>
                    <a:pt x="45905" y="595636"/>
                    <a:pt x="27986" y="577717"/>
                  </a:cubicBezTo>
                  <a:cubicBezTo>
                    <a:pt x="10067" y="559798"/>
                    <a:pt x="0" y="535494"/>
                    <a:pt x="0" y="510153"/>
                  </a:cubicBezTo>
                  <a:lnTo>
                    <a:pt x="0" y="95551"/>
                  </a:lnTo>
                  <a:cubicBezTo>
                    <a:pt x="0" y="70209"/>
                    <a:pt x="10067" y="45905"/>
                    <a:pt x="27986" y="27986"/>
                  </a:cubicBezTo>
                  <a:cubicBezTo>
                    <a:pt x="45905" y="10067"/>
                    <a:pt x="70209" y="0"/>
                    <a:pt x="95551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0" y="-47625"/>
              <a:ext cx="605703" cy="653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21"/>
          <p:cNvGrpSpPr/>
          <p:nvPr/>
        </p:nvGrpSpPr>
        <p:grpSpPr>
          <a:xfrm>
            <a:off x="14422122" y="1924574"/>
            <a:ext cx="2511751" cy="2709244"/>
            <a:chOff x="0" y="-47625"/>
            <a:chExt cx="605703" cy="653328"/>
          </a:xfrm>
        </p:grpSpPr>
        <p:sp>
          <p:nvSpPr>
            <p:cNvPr id="292" name="Google Shape;292;p21"/>
            <p:cNvSpPr/>
            <p:nvPr/>
          </p:nvSpPr>
          <p:spPr>
            <a:xfrm>
              <a:off x="0" y="0"/>
              <a:ext cx="605703" cy="605703"/>
            </a:xfrm>
            <a:custGeom>
              <a:avLst/>
              <a:gdLst/>
              <a:ahLst/>
              <a:cxnLst/>
              <a:rect l="l" t="t" r="r" b="b"/>
              <a:pathLst>
                <a:path w="605703" h="605703" extrusionOk="0">
                  <a:moveTo>
                    <a:pt x="95551" y="0"/>
                  </a:moveTo>
                  <a:lnTo>
                    <a:pt x="510153" y="0"/>
                  </a:lnTo>
                  <a:cubicBezTo>
                    <a:pt x="562924" y="0"/>
                    <a:pt x="605703" y="42779"/>
                    <a:pt x="605703" y="95551"/>
                  </a:cubicBezTo>
                  <a:lnTo>
                    <a:pt x="605703" y="510153"/>
                  </a:lnTo>
                  <a:cubicBezTo>
                    <a:pt x="605703" y="535494"/>
                    <a:pt x="595636" y="559798"/>
                    <a:pt x="577717" y="577717"/>
                  </a:cubicBezTo>
                  <a:cubicBezTo>
                    <a:pt x="559798" y="595636"/>
                    <a:pt x="535494" y="605703"/>
                    <a:pt x="510153" y="605703"/>
                  </a:cubicBezTo>
                  <a:lnTo>
                    <a:pt x="95551" y="605703"/>
                  </a:lnTo>
                  <a:cubicBezTo>
                    <a:pt x="70209" y="605703"/>
                    <a:pt x="45905" y="595636"/>
                    <a:pt x="27986" y="577717"/>
                  </a:cubicBezTo>
                  <a:cubicBezTo>
                    <a:pt x="10067" y="559798"/>
                    <a:pt x="0" y="535494"/>
                    <a:pt x="0" y="510153"/>
                  </a:cubicBezTo>
                  <a:lnTo>
                    <a:pt x="0" y="95551"/>
                  </a:lnTo>
                  <a:cubicBezTo>
                    <a:pt x="0" y="70209"/>
                    <a:pt x="10067" y="45905"/>
                    <a:pt x="27986" y="27986"/>
                  </a:cubicBezTo>
                  <a:cubicBezTo>
                    <a:pt x="45905" y="10067"/>
                    <a:pt x="70209" y="0"/>
                    <a:pt x="95551" y="0"/>
                  </a:cubicBezTo>
                  <a:close/>
                </a:path>
              </a:pathLst>
            </a:custGeom>
            <a:solidFill>
              <a:srgbClr val="F7C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0" y="-47625"/>
              <a:ext cx="605703" cy="653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703766" y="4792351"/>
            <a:ext cx="4081909" cy="4096930"/>
            <a:chOff x="0" y="-47625"/>
            <a:chExt cx="1075071" cy="1079027"/>
          </a:xfrm>
        </p:grpSpPr>
        <p:sp>
          <p:nvSpPr>
            <p:cNvPr id="295" name="Google Shape;295;p21"/>
            <p:cNvSpPr/>
            <p:nvPr/>
          </p:nvSpPr>
          <p:spPr>
            <a:xfrm>
              <a:off x="0" y="0"/>
              <a:ext cx="1075071" cy="1031402"/>
            </a:xfrm>
            <a:custGeom>
              <a:avLst/>
              <a:gdLst/>
              <a:ahLst/>
              <a:cxnLst/>
              <a:rect l="l" t="t" r="r" b="b"/>
              <a:pathLst>
                <a:path w="1075071" h="1031402" extrusionOk="0">
                  <a:moveTo>
                    <a:pt x="96729" y="0"/>
                  </a:moveTo>
                  <a:lnTo>
                    <a:pt x="978342" y="0"/>
                  </a:lnTo>
                  <a:cubicBezTo>
                    <a:pt x="1003996" y="0"/>
                    <a:pt x="1028599" y="10191"/>
                    <a:pt x="1046740" y="28331"/>
                  </a:cubicBezTo>
                  <a:cubicBezTo>
                    <a:pt x="1064880" y="46471"/>
                    <a:pt x="1075071" y="71075"/>
                    <a:pt x="1075071" y="96729"/>
                  </a:cubicBezTo>
                  <a:lnTo>
                    <a:pt x="1075071" y="934673"/>
                  </a:lnTo>
                  <a:cubicBezTo>
                    <a:pt x="1075071" y="988095"/>
                    <a:pt x="1031764" y="1031402"/>
                    <a:pt x="978342" y="1031402"/>
                  </a:cubicBezTo>
                  <a:lnTo>
                    <a:pt x="96729" y="1031402"/>
                  </a:lnTo>
                  <a:cubicBezTo>
                    <a:pt x="43307" y="1031402"/>
                    <a:pt x="0" y="988095"/>
                    <a:pt x="0" y="934673"/>
                  </a:cubicBezTo>
                  <a:lnTo>
                    <a:pt x="0" y="96729"/>
                  </a:lnTo>
                  <a:cubicBezTo>
                    <a:pt x="0" y="43307"/>
                    <a:pt x="43307" y="0"/>
                    <a:pt x="96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7C9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 txBox="1"/>
            <p:nvPr/>
          </p:nvSpPr>
          <p:spPr>
            <a:xfrm>
              <a:off x="0" y="-47625"/>
              <a:ext cx="1075071" cy="1079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4945949" y="4792351"/>
            <a:ext cx="4081909" cy="4096930"/>
            <a:chOff x="0" y="-47625"/>
            <a:chExt cx="1075071" cy="1079027"/>
          </a:xfrm>
        </p:grpSpPr>
        <p:sp>
          <p:nvSpPr>
            <p:cNvPr id="298" name="Google Shape;298;p21"/>
            <p:cNvSpPr/>
            <p:nvPr/>
          </p:nvSpPr>
          <p:spPr>
            <a:xfrm>
              <a:off x="0" y="0"/>
              <a:ext cx="1075071" cy="1031402"/>
            </a:xfrm>
            <a:custGeom>
              <a:avLst/>
              <a:gdLst/>
              <a:ahLst/>
              <a:cxnLst/>
              <a:rect l="l" t="t" r="r" b="b"/>
              <a:pathLst>
                <a:path w="1075071" h="1031402" extrusionOk="0">
                  <a:moveTo>
                    <a:pt x="96729" y="0"/>
                  </a:moveTo>
                  <a:lnTo>
                    <a:pt x="978342" y="0"/>
                  </a:lnTo>
                  <a:cubicBezTo>
                    <a:pt x="1003996" y="0"/>
                    <a:pt x="1028599" y="10191"/>
                    <a:pt x="1046740" y="28331"/>
                  </a:cubicBezTo>
                  <a:cubicBezTo>
                    <a:pt x="1064880" y="46471"/>
                    <a:pt x="1075071" y="71075"/>
                    <a:pt x="1075071" y="96729"/>
                  </a:cubicBezTo>
                  <a:lnTo>
                    <a:pt x="1075071" y="934673"/>
                  </a:lnTo>
                  <a:cubicBezTo>
                    <a:pt x="1075071" y="988095"/>
                    <a:pt x="1031764" y="1031402"/>
                    <a:pt x="978342" y="1031402"/>
                  </a:cubicBezTo>
                  <a:lnTo>
                    <a:pt x="96729" y="1031402"/>
                  </a:lnTo>
                  <a:cubicBezTo>
                    <a:pt x="43307" y="1031402"/>
                    <a:pt x="0" y="988095"/>
                    <a:pt x="0" y="934673"/>
                  </a:cubicBezTo>
                  <a:lnTo>
                    <a:pt x="0" y="96729"/>
                  </a:lnTo>
                  <a:cubicBezTo>
                    <a:pt x="0" y="43307"/>
                    <a:pt x="43307" y="0"/>
                    <a:pt x="96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7C9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0" y="-47625"/>
              <a:ext cx="1075071" cy="1079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21"/>
          <p:cNvGrpSpPr/>
          <p:nvPr/>
        </p:nvGrpSpPr>
        <p:grpSpPr>
          <a:xfrm>
            <a:off x="9395162" y="4792351"/>
            <a:ext cx="4081909" cy="4096930"/>
            <a:chOff x="0" y="-47625"/>
            <a:chExt cx="1075071" cy="1079027"/>
          </a:xfrm>
        </p:grpSpPr>
        <p:sp>
          <p:nvSpPr>
            <p:cNvPr id="301" name="Google Shape;301;p21"/>
            <p:cNvSpPr/>
            <p:nvPr/>
          </p:nvSpPr>
          <p:spPr>
            <a:xfrm>
              <a:off x="0" y="0"/>
              <a:ext cx="1075071" cy="1031402"/>
            </a:xfrm>
            <a:custGeom>
              <a:avLst/>
              <a:gdLst/>
              <a:ahLst/>
              <a:cxnLst/>
              <a:rect l="l" t="t" r="r" b="b"/>
              <a:pathLst>
                <a:path w="1075071" h="1031402" extrusionOk="0">
                  <a:moveTo>
                    <a:pt x="96729" y="0"/>
                  </a:moveTo>
                  <a:lnTo>
                    <a:pt x="978342" y="0"/>
                  </a:lnTo>
                  <a:cubicBezTo>
                    <a:pt x="1003996" y="0"/>
                    <a:pt x="1028599" y="10191"/>
                    <a:pt x="1046740" y="28331"/>
                  </a:cubicBezTo>
                  <a:cubicBezTo>
                    <a:pt x="1064880" y="46471"/>
                    <a:pt x="1075071" y="71075"/>
                    <a:pt x="1075071" y="96729"/>
                  </a:cubicBezTo>
                  <a:lnTo>
                    <a:pt x="1075071" y="934673"/>
                  </a:lnTo>
                  <a:cubicBezTo>
                    <a:pt x="1075071" y="988095"/>
                    <a:pt x="1031764" y="1031402"/>
                    <a:pt x="978342" y="1031402"/>
                  </a:cubicBezTo>
                  <a:lnTo>
                    <a:pt x="96729" y="1031402"/>
                  </a:lnTo>
                  <a:cubicBezTo>
                    <a:pt x="43307" y="1031402"/>
                    <a:pt x="0" y="988095"/>
                    <a:pt x="0" y="934673"/>
                  </a:cubicBezTo>
                  <a:lnTo>
                    <a:pt x="0" y="96729"/>
                  </a:lnTo>
                  <a:cubicBezTo>
                    <a:pt x="0" y="43307"/>
                    <a:pt x="43307" y="0"/>
                    <a:pt x="96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7C9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 txBox="1"/>
            <p:nvPr/>
          </p:nvSpPr>
          <p:spPr>
            <a:xfrm>
              <a:off x="0" y="-47625"/>
              <a:ext cx="1075071" cy="1079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13667572" y="4792351"/>
            <a:ext cx="4081909" cy="4096930"/>
            <a:chOff x="0" y="-47625"/>
            <a:chExt cx="1075071" cy="1079027"/>
          </a:xfrm>
        </p:grpSpPr>
        <p:sp>
          <p:nvSpPr>
            <p:cNvPr id="304" name="Google Shape;304;p21"/>
            <p:cNvSpPr/>
            <p:nvPr/>
          </p:nvSpPr>
          <p:spPr>
            <a:xfrm>
              <a:off x="0" y="0"/>
              <a:ext cx="1075071" cy="1031402"/>
            </a:xfrm>
            <a:custGeom>
              <a:avLst/>
              <a:gdLst/>
              <a:ahLst/>
              <a:cxnLst/>
              <a:rect l="l" t="t" r="r" b="b"/>
              <a:pathLst>
                <a:path w="1075071" h="1031402" extrusionOk="0">
                  <a:moveTo>
                    <a:pt x="96729" y="0"/>
                  </a:moveTo>
                  <a:lnTo>
                    <a:pt x="978342" y="0"/>
                  </a:lnTo>
                  <a:cubicBezTo>
                    <a:pt x="1003996" y="0"/>
                    <a:pt x="1028599" y="10191"/>
                    <a:pt x="1046740" y="28331"/>
                  </a:cubicBezTo>
                  <a:cubicBezTo>
                    <a:pt x="1064880" y="46471"/>
                    <a:pt x="1075071" y="71075"/>
                    <a:pt x="1075071" y="96729"/>
                  </a:cubicBezTo>
                  <a:lnTo>
                    <a:pt x="1075071" y="934673"/>
                  </a:lnTo>
                  <a:cubicBezTo>
                    <a:pt x="1075071" y="988095"/>
                    <a:pt x="1031764" y="1031402"/>
                    <a:pt x="978342" y="1031402"/>
                  </a:cubicBezTo>
                  <a:lnTo>
                    <a:pt x="96729" y="1031402"/>
                  </a:lnTo>
                  <a:cubicBezTo>
                    <a:pt x="43307" y="1031402"/>
                    <a:pt x="0" y="988095"/>
                    <a:pt x="0" y="934673"/>
                  </a:cubicBezTo>
                  <a:lnTo>
                    <a:pt x="0" y="96729"/>
                  </a:lnTo>
                  <a:cubicBezTo>
                    <a:pt x="0" y="43307"/>
                    <a:pt x="43307" y="0"/>
                    <a:pt x="96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7C9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 txBox="1"/>
            <p:nvPr/>
          </p:nvSpPr>
          <p:spPr>
            <a:xfrm>
              <a:off x="0" y="-47625"/>
              <a:ext cx="1075071" cy="1079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21"/>
          <p:cNvSpPr txBox="1"/>
          <p:nvPr/>
        </p:nvSpPr>
        <p:spPr>
          <a:xfrm>
            <a:off x="1549497" y="2273135"/>
            <a:ext cx="2251466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250" dirty="0">
                <a:solidFill>
                  <a:srgbClr val="FFFFFF"/>
                </a:solidFill>
                <a:sym typeface="Archivo Black"/>
              </a:rPr>
              <a:t>С</a:t>
            </a:r>
            <a:endParaRPr dirty="0"/>
          </a:p>
        </p:txBody>
      </p:sp>
      <p:sp>
        <p:nvSpPr>
          <p:cNvPr id="307" name="Google Shape;307;p21"/>
          <p:cNvSpPr txBox="1"/>
          <p:nvPr/>
        </p:nvSpPr>
        <p:spPr>
          <a:xfrm>
            <a:off x="5861171" y="2273135"/>
            <a:ext cx="2251466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250" dirty="0">
                <a:solidFill>
                  <a:srgbClr val="FFFFFF"/>
                </a:solidFill>
                <a:sym typeface="Archivo Black"/>
              </a:rPr>
              <a:t>Т</a:t>
            </a:r>
            <a:endParaRPr dirty="0"/>
          </a:p>
        </p:txBody>
      </p:sp>
      <p:sp>
        <p:nvSpPr>
          <p:cNvPr id="308" name="Google Shape;308;p21"/>
          <p:cNvSpPr txBox="1"/>
          <p:nvPr/>
        </p:nvSpPr>
        <p:spPr>
          <a:xfrm>
            <a:off x="10240288" y="2273135"/>
            <a:ext cx="2251466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250" dirty="0">
                <a:solidFill>
                  <a:srgbClr val="FFFFFF"/>
                </a:solidFill>
                <a:sym typeface="Archivo Black"/>
              </a:rPr>
              <a:t>Е</a:t>
            </a:r>
            <a:endParaRPr dirty="0"/>
          </a:p>
        </p:txBody>
      </p:sp>
      <p:sp>
        <p:nvSpPr>
          <p:cNvPr id="309" name="Google Shape;309;p21"/>
          <p:cNvSpPr txBox="1"/>
          <p:nvPr/>
        </p:nvSpPr>
        <p:spPr>
          <a:xfrm>
            <a:off x="14552264" y="2273135"/>
            <a:ext cx="2251466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250" dirty="0">
                <a:solidFill>
                  <a:srgbClr val="FFFFFF"/>
                </a:solidFill>
                <a:sym typeface="Archivo Black"/>
              </a:rPr>
              <a:t>К</a:t>
            </a:r>
            <a:endParaRPr dirty="0"/>
          </a:p>
        </p:txBody>
      </p:sp>
      <p:sp>
        <p:nvSpPr>
          <p:cNvPr id="310" name="Google Shape;310;p21"/>
          <p:cNvSpPr txBox="1"/>
          <p:nvPr/>
        </p:nvSpPr>
        <p:spPr>
          <a:xfrm>
            <a:off x="1010209" y="5380035"/>
            <a:ext cx="3420852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18"/>
              </a:lnSpc>
            </a:pPr>
            <a:r>
              <a:rPr lang="ru-RU" sz="2800" b="1" dirty="0">
                <a:solidFill>
                  <a:schemeClr val="accent5"/>
                </a:solidFill>
              </a:rPr>
              <a:t>Back-</a:t>
            </a:r>
            <a:r>
              <a:rPr lang="ru-RU" sz="2800" b="1" dirty="0" err="1">
                <a:solidFill>
                  <a:schemeClr val="accent5"/>
                </a:solidFill>
              </a:rPr>
              <a:t>end</a:t>
            </a:r>
            <a:r>
              <a:rPr lang="ru-RU" sz="2800" b="1" dirty="0">
                <a:solidFill>
                  <a:schemeClr val="accent5"/>
                </a:solidFill>
              </a:rPr>
              <a:t>:</a:t>
            </a:r>
            <a:r>
              <a:rPr lang="ru-RU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5"/>
                </a:solidFill>
              </a:rPr>
              <a:t>Python 3.12.8 + </a:t>
            </a:r>
            <a:r>
              <a:rPr lang="en-US" sz="2800" b="1" dirty="0" err="1">
                <a:solidFill>
                  <a:schemeClr val="accent5"/>
                </a:solidFill>
              </a:rPr>
              <a:t>FastAPI</a:t>
            </a:r>
            <a:r>
              <a:rPr lang="en-US" sz="2800" b="1" dirty="0">
                <a:solidFill>
                  <a:schemeClr val="accent5"/>
                </a:solidFill>
              </a:rPr>
              <a:t> + </a:t>
            </a:r>
            <a:r>
              <a:rPr lang="en-US" sz="2800" b="1" dirty="0" err="1">
                <a:solidFill>
                  <a:schemeClr val="accent5"/>
                </a:solidFill>
              </a:rPr>
              <a:t>Uvicorn</a:t>
            </a:r>
            <a:endParaRPr lang="en-US" sz="2800" b="1" dirty="0">
              <a:solidFill>
                <a:schemeClr val="accent5"/>
              </a:solidFill>
            </a:endParaRPr>
          </a:p>
          <a:p>
            <a:pPr lvl="0" algn="ctr">
              <a:lnSpc>
                <a:spcPct val="120018"/>
              </a:lnSpc>
            </a:pPr>
            <a:r>
              <a:rPr lang="ru-RU" sz="2800" b="1" dirty="0">
                <a:solidFill>
                  <a:schemeClr val="accent5"/>
                </a:solidFill>
              </a:rPr>
              <a:t>Криптография: </a:t>
            </a:r>
            <a:r>
              <a:rPr lang="en-US" sz="2800" b="1" dirty="0">
                <a:solidFill>
                  <a:schemeClr val="accent5"/>
                </a:solidFill>
              </a:rPr>
              <a:t>cryptography (HKDF, SHA3)</a:t>
            </a:r>
            <a:endParaRPr sz="2800" b="1" dirty="0">
              <a:solidFill>
                <a:schemeClr val="accent5"/>
              </a:solidFill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5306761" y="5380035"/>
            <a:ext cx="3420852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18"/>
              </a:lnSpc>
            </a:pPr>
            <a:r>
              <a:rPr lang="ru-RU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Фронтенд: </a:t>
            </a:r>
            <a:r>
              <a:rPr lang="en-US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HTML5 + JavaScript + Bootstrap + Canvas API</a:t>
            </a:r>
          </a:p>
          <a:p>
            <a:pPr lvl="0" algn="ctr">
              <a:lnSpc>
                <a:spcPct val="120018"/>
              </a:lnSpc>
            </a:pPr>
            <a:r>
              <a:rPr lang="ru-RU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Шаблонизация: </a:t>
            </a:r>
            <a:r>
              <a:rPr lang="en-US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Jinja2</a:t>
            </a:r>
            <a:endParaRPr sz="28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9671225" y="5343459"/>
            <a:ext cx="353626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18"/>
              </a:lnSpc>
            </a:pPr>
            <a:r>
              <a:rPr lang="nl-NL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Развёртывание: VDS (Linux) + screen / systemd</a:t>
            </a:r>
            <a:endParaRPr sz="28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14077186" y="5343459"/>
            <a:ext cx="342085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18"/>
              </a:lnSpc>
            </a:pPr>
            <a:r>
              <a:rPr lang="ru-RU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Лицензии: </a:t>
            </a:r>
            <a:r>
              <a:rPr lang="en-US" sz="2800" b="1" dirty="0">
                <a:solidFill>
                  <a:schemeClr val="accent5"/>
                </a:solidFill>
                <a:latin typeface="+mj-lt"/>
                <a:ea typeface="Archivo Black"/>
                <a:cs typeface="Archivo Black"/>
                <a:sym typeface="Archivo Black"/>
              </a:rPr>
              <a:t>MIT / Apache 2.0 — 100% open-source</a:t>
            </a:r>
            <a:endParaRPr sz="28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16149963" y="675638"/>
            <a:ext cx="1109337" cy="49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92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09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/</a:t>
            </a:r>
            <a:r>
              <a:rPr lang="ru-RU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r>
              <a:rPr lang="en-US" sz="2692" b="0" i="0" u="none" strike="noStrike" cap="none" dirty="0">
                <a:solidFill>
                  <a:schemeClr val="accent5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rtup Market Research Slides    ">
  <a:themeElements>
    <a:clrScheme name="Office">
      <a:dk1>
        <a:srgbClr val="000000"/>
      </a:dk1>
      <a:lt1>
        <a:srgbClr val="FFFFFF"/>
      </a:lt1>
      <a:dk2>
        <a:srgbClr val="151C24"/>
      </a:dk2>
      <a:lt2>
        <a:srgbClr val="F7C917"/>
      </a:lt2>
      <a:accent1>
        <a:srgbClr val="888888"/>
      </a:accent1>
      <a:accent2>
        <a:srgbClr val="FFFFFF"/>
      </a:accent2>
      <a:accent3>
        <a:srgbClr val="151C24"/>
      </a:accent3>
      <a:accent4>
        <a:srgbClr val="F7C917"/>
      </a:accent4>
      <a:accent5>
        <a:srgbClr val="888888"/>
      </a:accent5>
      <a:accent6>
        <a:srgbClr val="FFFFFF"/>
      </a:accent6>
      <a:hlink>
        <a:srgbClr val="151C2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Произвольный</PresentationFormat>
  <Paragraphs>70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Arial</vt:lpstr>
      <vt:lpstr>Archivo Black</vt:lpstr>
      <vt:lpstr>Viner Hand ITC</vt:lpstr>
      <vt:lpstr>Startup Market Research Slides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 К</cp:lastModifiedBy>
  <cp:revision>1</cp:revision>
  <dcterms:modified xsi:type="dcterms:W3CDTF">2025-10-22T22:57:20Z</dcterms:modified>
</cp:coreProperties>
</file>